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6" r:id="rId4"/>
  </p:sldMasterIdLst>
  <p:notesMasterIdLst>
    <p:notesMasterId r:id="rId18"/>
  </p:notesMasterIdLst>
  <p:handoutMasterIdLst>
    <p:handoutMasterId r:id="rId19"/>
  </p:handoutMasterIdLst>
  <p:sldIdLst>
    <p:sldId id="256" r:id="rId5"/>
    <p:sldId id="776" r:id="rId6"/>
    <p:sldId id="785" r:id="rId7"/>
    <p:sldId id="842" r:id="rId8"/>
    <p:sldId id="845" r:id="rId9"/>
    <p:sldId id="846" r:id="rId10"/>
    <p:sldId id="847" r:id="rId11"/>
    <p:sldId id="850" r:id="rId12"/>
    <p:sldId id="848" r:id="rId13"/>
    <p:sldId id="849" r:id="rId14"/>
    <p:sldId id="851" r:id="rId15"/>
    <p:sldId id="852" r:id="rId16"/>
    <p:sldId id="784" r:id="rId17"/>
  </p:sldIdLst>
  <p:sldSz cx="9144000" cy="6858000" type="screen4x3"/>
  <p:notesSz cx="9928225" cy="6797675"/>
  <p:custDataLst>
    <p:tags r:id="rId20"/>
  </p:custDataLst>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tephen Rafferty" initials="SR" lastIdx="1" clrIdx="0">
    <p:extLst>
      <p:ext uri="{19B8F6BF-5375-455C-9EA6-DF929625EA0E}">
        <p15:presenceInfo xmlns:p15="http://schemas.microsoft.com/office/powerpoint/2012/main" userId="a04426156b3b4a38" providerId="Windows Live"/>
      </p:ext>
    </p:extLst>
  </p:cmAuthor>
  <p:cmAuthor id="2" name="HP-PC" initials="H" lastIdx="3" clrIdx="1">
    <p:extLst>
      <p:ext uri="{19B8F6BF-5375-455C-9EA6-DF929625EA0E}">
        <p15:presenceInfo xmlns:p15="http://schemas.microsoft.com/office/powerpoint/2012/main" userId="HP-PC"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E0000"/>
    <a:srgbClr val="FDCFD2"/>
    <a:srgbClr val="B21212"/>
    <a:srgbClr val="FF8B8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E8B1032C-EA38-4F05-BA0D-38AFFFC7BED3}" styleName="Light Style 3 - Accent 6">
    <a:wholeTbl>
      <a:tcTxStyle>
        <a:fontRef idx="minor">
          <a:scrgbClr r="0" g="0" b="0"/>
        </a:fontRef>
        <a:schemeClr val="tx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noFill/>
        </a:fill>
      </a:tcStyle>
    </a:wholeTbl>
    <a:band1H>
      <a:tcStyle>
        <a:tcBdr/>
        <a:fill>
          <a:solidFill>
            <a:schemeClr val="accent6">
              <a:alpha val="20000"/>
            </a:schemeClr>
          </a:solidFill>
        </a:fill>
      </a:tcStyle>
    </a:band1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noFill/>
        </a:fill>
      </a:tcStyle>
    </a:lastRow>
    <a:firstRow>
      <a:tcTxStyle b="on"/>
      <a:tcStyle>
        <a:tcBdr>
          <a:bottom>
            <a:ln w="25400" cmpd="sng">
              <a:solidFill>
                <a:schemeClr val="accent6"/>
              </a:solidFill>
            </a:ln>
          </a:bottom>
        </a:tcBdr>
        <a:fill>
          <a:noFill/>
        </a:fill>
      </a:tcStyle>
    </a:firstRow>
  </a:tblStyle>
  <a:tblStyle styleId="{10A1B5D5-9B99-4C35-A422-299274C87663}" styleName="Medium Style 1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6176" autoAdjust="0"/>
    <p:restoredTop sz="94646" autoAdjust="0"/>
  </p:normalViewPr>
  <p:slideViewPr>
    <p:cSldViewPr>
      <p:cViewPr varScale="1">
        <p:scale>
          <a:sx n="79" d="100"/>
          <a:sy n="79" d="100"/>
        </p:scale>
        <p:origin x="1446" y="84"/>
      </p:cViewPr>
      <p:guideLst>
        <p:guide orient="horz" pos="2160"/>
        <p:guide pos="2880"/>
      </p:guideLst>
    </p:cSldViewPr>
  </p:slideViewPr>
  <p:outlineViewPr>
    <p:cViewPr>
      <p:scale>
        <a:sx n="33" d="100"/>
        <a:sy n="33" d="100"/>
      </p:scale>
      <p:origin x="30" y="5403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commentAuthors" Target="commentAuthor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tags" Target="tags/tag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handoutMaster" Target="handoutMasters/handout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4303313" cy="339884"/>
          </a:xfrm>
          <a:prstGeom prst="rect">
            <a:avLst/>
          </a:prstGeom>
        </p:spPr>
        <p:txBody>
          <a:bodyPr vert="horz" lIns="91440" tIns="45720" rIns="91440" bIns="45720" rtlCol="0"/>
          <a:lstStyle>
            <a:lvl1pPr algn="l">
              <a:defRPr sz="1200"/>
            </a:lvl1pPr>
          </a:lstStyle>
          <a:p>
            <a:endParaRPr lang="en-GB" dirty="0"/>
          </a:p>
        </p:txBody>
      </p:sp>
      <p:sp>
        <p:nvSpPr>
          <p:cNvPr id="3" name="Date Placeholder 2"/>
          <p:cNvSpPr>
            <a:spLocks noGrp="1"/>
          </p:cNvSpPr>
          <p:nvPr>
            <p:ph type="dt" sz="quarter" idx="1"/>
          </p:nvPr>
        </p:nvSpPr>
        <p:spPr>
          <a:xfrm>
            <a:off x="5622594" y="0"/>
            <a:ext cx="4303313" cy="339884"/>
          </a:xfrm>
          <a:prstGeom prst="rect">
            <a:avLst/>
          </a:prstGeom>
        </p:spPr>
        <p:txBody>
          <a:bodyPr vert="horz" lIns="91440" tIns="45720" rIns="91440" bIns="45720" rtlCol="0"/>
          <a:lstStyle>
            <a:lvl1pPr algn="r">
              <a:defRPr sz="1200"/>
            </a:lvl1pPr>
          </a:lstStyle>
          <a:p>
            <a:fld id="{1105C127-53EC-4625-8674-123C41A42ABE}" type="datetimeFigureOut">
              <a:rPr lang="en-GB" smtClean="0"/>
              <a:pPr/>
              <a:t>17/07/2018</a:t>
            </a:fld>
            <a:endParaRPr lang="en-GB" dirty="0"/>
          </a:p>
        </p:txBody>
      </p:sp>
      <p:sp>
        <p:nvSpPr>
          <p:cNvPr id="4" name="Footer Placeholder 3"/>
          <p:cNvSpPr>
            <a:spLocks noGrp="1"/>
          </p:cNvSpPr>
          <p:nvPr>
            <p:ph type="ftr" sz="quarter" idx="2"/>
          </p:nvPr>
        </p:nvSpPr>
        <p:spPr>
          <a:xfrm>
            <a:off x="0" y="6456699"/>
            <a:ext cx="4303313" cy="339884"/>
          </a:xfrm>
          <a:prstGeom prst="rect">
            <a:avLst/>
          </a:prstGeom>
        </p:spPr>
        <p:txBody>
          <a:bodyPr vert="horz" lIns="91440" tIns="45720" rIns="91440" bIns="45720" rtlCol="0" anchor="b"/>
          <a:lstStyle>
            <a:lvl1pPr algn="l">
              <a:defRPr sz="1200"/>
            </a:lvl1pPr>
          </a:lstStyle>
          <a:p>
            <a:endParaRPr lang="en-GB" dirty="0"/>
          </a:p>
        </p:txBody>
      </p:sp>
      <p:sp>
        <p:nvSpPr>
          <p:cNvPr id="5" name="Slide Number Placeholder 4"/>
          <p:cNvSpPr>
            <a:spLocks noGrp="1"/>
          </p:cNvSpPr>
          <p:nvPr>
            <p:ph type="sldNum" sz="quarter" idx="3"/>
          </p:nvPr>
        </p:nvSpPr>
        <p:spPr>
          <a:xfrm>
            <a:off x="5622594" y="6456699"/>
            <a:ext cx="4303313" cy="339884"/>
          </a:xfrm>
          <a:prstGeom prst="rect">
            <a:avLst/>
          </a:prstGeom>
        </p:spPr>
        <p:txBody>
          <a:bodyPr vert="horz" lIns="91440" tIns="45720" rIns="91440" bIns="45720" rtlCol="0" anchor="b"/>
          <a:lstStyle>
            <a:lvl1pPr algn="r">
              <a:defRPr sz="1200"/>
            </a:lvl1pPr>
          </a:lstStyle>
          <a:p>
            <a:fld id="{2D7700F7-D8A8-45F0-BED4-A73ECE481743}" type="slidenum">
              <a:rPr lang="en-GB" smtClean="0"/>
              <a:pPr/>
              <a:t>‹#›</a:t>
            </a:fld>
            <a:endParaRPr lang="en-GB" dirty="0"/>
          </a:p>
        </p:txBody>
      </p:sp>
    </p:spTree>
    <p:extLst>
      <p:ext uri="{BB962C8B-B14F-4D97-AF65-F5344CB8AC3E}">
        <p14:creationId xmlns:p14="http://schemas.microsoft.com/office/powerpoint/2010/main" val="120633224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2" y="0"/>
            <a:ext cx="4302230" cy="339884"/>
          </a:xfrm>
          <a:prstGeom prst="rect">
            <a:avLst/>
          </a:prstGeom>
        </p:spPr>
        <p:txBody>
          <a:bodyPr vert="horz" lIns="91440" tIns="45720" rIns="91440" bIns="45720" rtlCol="0"/>
          <a:lstStyle>
            <a:lvl1pPr algn="l" fontAlgn="auto">
              <a:spcBef>
                <a:spcPts val="0"/>
              </a:spcBef>
              <a:spcAft>
                <a:spcPts val="0"/>
              </a:spcAft>
              <a:defRPr sz="1200">
                <a:latin typeface="+mn-lt"/>
              </a:defRPr>
            </a:lvl1pPr>
          </a:lstStyle>
          <a:p>
            <a:pPr>
              <a:defRPr/>
            </a:pPr>
            <a:endParaRPr lang="en-GB" dirty="0"/>
          </a:p>
        </p:txBody>
      </p:sp>
      <p:sp>
        <p:nvSpPr>
          <p:cNvPr id="3" name="Date Placeholder 2"/>
          <p:cNvSpPr>
            <a:spLocks noGrp="1"/>
          </p:cNvSpPr>
          <p:nvPr>
            <p:ph type="dt" idx="1"/>
          </p:nvPr>
        </p:nvSpPr>
        <p:spPr>
          <a:xfrm>
            <a:off x="5623699" y="0"/>
            <a:ext cx="4302230" cy="339884"/>
          </a:xfrm>
          <a:prstGeom prst="rect">
            <a:avLst/>
          </a:prstGeom>
        </p:spPr>
        <p:txBody>
          <a:bodyPr vert="horz" lIns="91440" tIns="45720" rIns="91440" bIns="45720" rtlCol="0"/>
          <a:lstStyle>
            <a:lvl1pPr algn="r" fontAlgn="auto">
              <a:spcBef>
                <a:spcPts val="0"/>
              </a:spcBef>
              <a:spcAft>
                <a:spcPts val="0"/>
              </a:spcAft>
              <a:defRPr sz="1200" smtClean="0">
                <a:latin typeface="+mn-lt"/>
              </a:defRPr>
            </a:lvl1pPr>
          </a:lstStyle>
          <a:p>
            <a:pPr>
              <a:defRPr/>
            </a:pPr>
            <a:fld id="{8D4DA8F5-F804-4FB2-8A6B-A884CF09C514}" type="datetimeFigureOut">
              <a:rPr lang="en-US"/>
              <a:pPr>
                <a:defRPr/>
              </a:pPr>
              <a:t>7/17/2018</a:t>
            </a:fld>
            <a:endParaRPr lang="en-GB" dirty="0"/>
          </a:p>
        </p:txBody>
      </p:sp>
      <p:sp>
        <p:nvSpPr>
          <p:cNvPr id="4" name="Slide Image Placeholder 3"/>
          <p:cNvSpPr>
            <a:spLocks noGrp="1" noRot="1" noChangeAspect="1"/>
          </p:cNvSpPr>
          <p:nvPr>
            <p:ph type="sldImg" idx="2"/>
          </p:nvPr>
        </p:nvSpPr>
        <p:spPr>
          <a:xfrm>
            <a:off x="3263900" y="509588"/>
            <a:ext cx="3400425" cy="2549525"/>
          </a:xfrm>
          <a:prstGeom prst="rect">
            <a:avLst/>
          </a:prstGeom>
          <a:noFill/>
          <a:ln w="12700">
            <a:solidFill>
              <a:prstClr val="black"/>
            </a:solidFill>
          </a:ln>
        </p:spPr>
        <p:txBody>
          <a:bodyPr vert="horz" lIns="91440" tIns="45720" rIns="91440" bIns="45720" rtlCol="0" anchor="ctr"/>
          <a:lstStyle/>
          <a:p>
            <a:pPr lvl="0"/>
            <a:endParaRPr lang="en-GB" noProof="0" dirty="0"/>
          </a:p>
        </p:txBody>
      </p:sp>
      <p:sp>
        <p:nvSpPr>
          <p:cNvPr id="5" name="Notes Placeholder 4"/>
          <p:cNvSpPr>
            <a:spLocks noGrp="1"/>
          </p:cNvSpPr>
          <p:nvPr>
            <p:ph type="body" sz="quarter" idx="3"/>
          </p:nvPr>
        </p:nvSpPr>
        <p:spPr>
          <a:xfrm>
            <a:off x="992824" y="3228896"/>
            <a:ext cx="7942580" cy="3058954"/>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a:p>
        </p:txBody>
      </p:sp>
      <p:sp>
        <p:nvSpPr>
          <p:cNvPr id="6" name="Footer Placeholder 5"/>
          <p:cNvSpPr>
            <a:spLocks noGrp="1"/>
          </p:cNvSpPr>
          <p:nvPr>
            <p:ph type="ftr" sz="quarter" idx="4"/>
          </p:nvPr>
        </p:nvSpPr>
        <p:spPr>
          <a:xfrm>
            <a:off x="2" y="6456612"/>
            <a:ext cx="4302230" cy="339884"/>
          </a:xfrm>
          <a:prstGeom prst="rect">
            <a:avLst/>
          </a:prstGeom>
        </p:spPr>
        <p:txBody>
          <a:bodyPr vert="horz" lIns="91440" tIns="45720" rIns="91440" bIns="45720" rtlCol="0" anchor="b"/>
          <a:lstStyle>
            <a:lvl1pPr algn="l" fontAlgn="auto">
              <a:spcBef>
                <a:spcPts val="0"/>
              </a:spcBef>
              <a:spcAft>
                <a:spcPts val="0"/>
              </a:spcAft>
              <a:defRPr sz="1200">
                <a:latin typeface="+mn-lt"/>
              </a:defRPr>
            </a:lvl1pPr>
          </a:lstStyle>
          <a:p>
            <a:pPr>
              <a:defRPr/>
            </a:pPr>
            <a:endParaRPr lang="en-GB" dirty="0"/>
          </a:p>
        </p:txBody>
      </p:sp>
      <p:sp>
        <p:nvSpPr>
          <p:cNvPr id="7" name="Slide Number Placeholder 6"/>
          <p:cNvSpPr>
            <a:spLocks noGrp="1"/>
          </p:cNvSpPr>
          <p:nvPr>
            <p:ph type="sldNum" sz="quarter" idx="5"/>
          </p:nvPr>
        </p:nvSpPr>
        <p:spPr>
          <a:xfrm>
            <a:off x="5623699" y="6456612"/>
            <a:ext cx="4302230" cy="339884"/>
          </a:xfrm>
          <a:prstGeom prst="rect">
            <a:avLst/>
          </a:prstGeom>
        </p:spPr>
        <p:txBody>
          <a:bodyPr vert="horz" lIns="91440" tIns="45720" rIns="91440" bIns="45720" rtlCol="0" anchor="b"/>
          <a:lstStyle>
            <a:lvl1pPr algn="r" fontAlgn="auto">
              <a:spcBef>
                <a:spcPts val="0"/>
              </a:spcBef>
              <a:spcAft>
                <a:spcPts val="0"/>
              </a:spcAft>
              <a:defRPr sz="1200" smtClean="0">
                <a:latin typeface="+mn-lt"/>
              </a:defRPr>
            </a:lvl1pPr>
          </a:lstStyle>
          <a:p>
            <a:pPr>
              <a:defRPr/>
            </a:pPr>
            <a:fld id="{E6C00DB4-E585-43D3-9A29-E1C42556C769}" type="slidenum">
              <a:rPr lang="en-GB"/>
              <a:pPr>
                <a:defRPr/>
              </a:pPr>
              <a:t>‹#›</a:t>
            </a:fld>
            <a:endParaRPr lang="en-GB" dirty="0"/>
          </a:p>
        </p:txBody>
      </p:sp>
    </p:spTree>
    <p:extLst>
      <p:ext uri="{BB962C8B-B14F-4D97-AF65-F5344CB8AC3E}">
        <p14:creationId xmlns:p14="http://schemas.microsoft.com/office/powerpoint/2010/main" val="3102326407"/>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Image Placeholder 1"/>
          <p:cNvSpPr>
            <a:spLocks noGrp="1" noRot="1" noChangeAspect="1" noTextEdit="1"/>
          </p:cNvSpPr>
          <p:nvPr>
            <p:ph type="sldImg"/>
          </p:nvPr>
        </p:nvSpPr>
        <p:spPr bwMode="auto">
          <a:noFill/>
          <a:ln>
            <a:solidFill>
              <a:srgbClr val="000000"/>
            </a:solidFill>
            <a:miter lim="800000"/>
            <a:headEnd/>
            <a:tailEnd/>
          </a:ln>
        </p:spPr>
      </p:sp>
      <p:sp>
        <p:nvSpPr>
          <p:cNvPr id="13315"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331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080FBC8F-7200-45DD-A4E3-40F9EE471788}" type="slidenum">
              <a:rPr lang="en-GB"/>
              <a:pPr fontAlgn="base">
                <a:spcBef>
                  <a:spcPct val="0"/>
                </a:spcBef>
                <a:spcAft>
                  <a:spcPct val="0"/>
                </a:spcAft>
              </a:pPr>
              <a:t>1</a:t>
            </a:fld>
            <a:endParaRPr lang="en-GB" dirty="0"/>
          </a:p>
        </p:txBody>
      </p:sp>
    </p:spTree>
    <p:extLst>
      <p:ext uri="{BB962C8B-B14F-4D97-AF65-F5344CB8AC3E}">
        <p14:creationId xmlns:p14="http://schemas.microsoft.com/office/powerpoint/2010/main" val="156456464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10</a:t>
            </a:fld>
            <a:endParaRPr lang="en-GB" dirty="0"/>
          </a:p>
        </p:txBody>
      </p:sp>
    </p:spTree>
    <p:extLst>
      <p:ext uri="{BB962C8B-B14F-4D97-AF65-F5344CB8AC3E}">
        <p14:creationId xmlns:p14="http://schemas.microsoft.com/office/powerpoint/2010/main" val="319075637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11</a:t>
            </a:fld>
            <a:endParaRPr lang="en-GB" dirty="0"/>
          </a:p>
        </p:txBody>
      </p:sp>
    </p:spTree>
    <p:extLst>
      <p:ext uri="{BB962C8B-B14F-4D97-AF65-F5344CB8AC3E}">
        <p14:creationId xmlns:p14="http://schemas.microsoft.com/office/powerpoint/2010/main" val="109989183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12</a:t>
            </a:fld>
            <a:endParaRPr lang="en-GB" dirty="0"/>
          </a:p>
        </p:txBody>
      </p:sp>
    </p:spTree>
    <p:extLst>
      <p:ext uri="{BB962C8B-B14F-4D97-AF65-F5344CB8AC3E}">
        <p14:creationId xmlns:p14="http://schemas.microsoft.com/office/powerpoint/2010/main" val="212414193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13</a:t>
            </a:fld>
            <a:endParaRPr lang="en-GB" dirty="0"/>
          </a:p>
        </p:txBody>
      </p:sp>
    </p:spTree>
    <p:extLst>
      <p:ext uri="{BB962C8B-B14F-4D97-AF65-F5344CB8AC3E}">
        <p14:creationId xmlns:p14="http://schemas.microsoft.com/office/powerpoint/2010/main" val="291326595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a:t>
            </a:fld>
            <a:endParaRPr lang="en-GB" dirty="0"/>
          </a:p>
        </p:txBody>
      </p:sp>
    </p:spTree>
    <p:extLst>
      <p:ext uri="{BB962C8B-B14F-4D97-AF65-F5344CB8AC3E}">
        <p14:creationId xmlns:p14="http://schemas.microsoft.com/office/powerpoint/2010/main" val="200057468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3</a:t>
            </a:fld>
            <a:endParaRPr lang="en-GB" dirty="0"/>
          </a:p>
        </p:txBody>
      </p:sp>
    </p:spTree>
    <p:extLst>
      <p:ext uri="{BB962C8B-B14F-4D97-AF65-F5344CB8AC3E}">
        <p14:creationId xmlns:p14="http://schemas.microsoft.com/office/powerpoint/2010/main" val="258219971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4</a:t>
            </a:fld>
            <a:endParaRPr lang="en-GB" dirty="0"/>
          </a:p>
        </p:txBody>
      </p:sp>
    </p:spTree>
    <p:extLst>
      <p:ext uri="{BB962C8B-B14F-4D97-AF65-F5344CB8AC3E}">
        <p14:creationId xmlns:p14="http://schemas.microsoft.com/office/powerpoint/2010/main" val="196986261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5</a:t>
            </a:fld>
            <a:endParaRPr lang="en-GB" dirty="0"/>
          </a:p>
        </p:txBody>
      </p:sp>
    </p:spTree>
    <p:extLst>
      <p:ext uri="{BB962C8B-B14F-4D97-AF65-F5344CB8AC3E}">
        <p14:creationId xmlns:p14="http://schemas.microsoft.com/office/powerpoint/2010/main" val="8195751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6</a:t>
            </a:fld>
            <a:endParaRPr lang="en-GB" dirty="0"/>
          </a:p>
        </p:txBody>
      </p:sp>
    </p:spTree>
    <p:extLst>
      <p:ext uri="{BB962C8B-B14F-4D97-AF65-F5344CB8AC3E}">
        <p14:creationId xmlns:p14="http://schemas.microsoft.com/office/powerpoint/2010/main" val="375585302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7</a:t>
            </a:fld>
            <a:endParaRPr lang="en-GB" dirty="0"/>
          </a:p>
        </p:txBody>
      </p:sp>
    </p:spTree>
    <p:extLst>
      <p:ext uri="{BB962C8B-B14F-4D97-AF65-F5344CB8AC3E}">
        <p14:creationId xmlns:p14="http://schemas.microsoft.com/office/powerpoint/2010/main" val="345833392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8</a:t>
            </a:fld>
            <a:endParaRPr lang="en-GB" dirty="0"/>
          </a:p>
        </p:txBody>
      </p:sp>
    </p:spTree>
    <p:extLst>
      <p:ext uri="{BB962C8B-B14F-4D97-AF65-F5344CB8AC3E}">
        <p14:creationId xmlns:p14="http://schemas.microsoft.com/office/powerpoint/2010/main" val="417865131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9</a:t>
            </a:fld>
            <a:endParaRPr lang="en-GB" dirty="0"/>
          </a:p>
        </p:txBody>
      </p:sp>
    </p:spTree>
    <p:extLst>
      <p:ext uri="{BB962C8B-B14F-4D97-AF65-F5344CB8AC3E}">
        <p14:creationId xmlns:p14="http://schemas.microsoft.com/office/powerpoint/2010/main" val="319046166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8" Type="http://schemas.openxmlformats.org/officeDocument/2006/relationships/slide" Target="../slides/slide12.xml"/><Relationship Id="rId3" Type="http://schemas.openxmlformats.org/officeDocument/2006/relationships/slide" Target="../slides/slide6.xml"/><Relationship Id="rId7" Type="http://schemas.openxmlformats.org/officeDocument/2006/relationships/slide" Target="../slides/slide10.xml"/><Relationship Id="rId2" Type="http://schemas.openxmlformats.org/officeDocument/2006/relationships/slide" Target="../slides/slide13.xml"/><Relationship Id="rId1" Type="http://schemas.openxmlformats.org/officeDocument/2006/relationships/slideMaster" Target="../slideMasters/slideMaster1.xml"/><Relationship Id="rId6" Type="http://schemas.openxmlformats.org/officeDocument/2006/relationships/slide" Target="../slides/slide9.xml"/><Relationship Id="rId5" Type="http://schemas.openxmlformats.org/officeDocument/2006/relationships/image" Target="../media/image3.jpeg"/><Relationship Id="rId4" Type="http://schemas.openxmlformats.org/officeDocument/2006/relationships/slide" Target="../slides/slide1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BrookeWeston">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latin typeface="Calibri" pitchFamily="34" charset="0"/>
              <a:cs typeface="Calibri" pitchFamily="34" charset="0"/>
            </a:endParaRPr>
          </a:p>
        </p:txBody>
      </p:sp>
      <p:sp>
        <p:nvSpPr>
          <p:cNvPr id="9" name="Title 8"/>
          <p:cNvSpPr>
            <a:spLocks noGrp="1"/>
          </p:cNvSpPr>
          <p:nvPr>
            <p:ph type="ctrTitle"/>
          </p:nvPr>
        </p:nvSpPr>
        <p:spPr>
          <a:xfrm>
            <a:off x="685800" y="214290"/>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latin typeface="Calibri" pitchFamily="34" charset="0"/>
                <a:cs typeface="Calibri" pitchFamily="34" charset="0"/>
              </a:defRPr>
            </a:lvl1pPr>
            <a:extLst/>
          </a:lstStyle>
          <a:p>
            <a:r>
              <a:rPr kumimoji="0" lang="en-US" smtClean="0"/>
              <a:t>Click to edit Master 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latin typeface="Calibri" pitchFamily="34" charset="0"/>
                <a:cs typeface="Calibri" pitchFamily="34" charset="0"/>
              </a:endParaRPr>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latin typeface="Calibri" pitchFamily="34" charset="0"/>
                <a:cs typeface="Calibri" pitchFamily="34" charset="0"/>
              </a:endParaRPr>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email">
                <a:alphaModFix amt="50000"/>
                <a:extLst>
                  <a:ext uri="{28A0092B-C50C-407E-A947-70E740481C1C}">
                    <a14:useLocalDpi xmlns:a14="http://schemas.microsoft.com/office/drawing/2010/main" val="0"/>
                  </a:ext>
                </a:extLst>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dirty="0">
                <a:latin typeface="Calibri" pitchFamily="34" charset="0"/>
                <a:cs typeface="Calibri" pitchFamily="34" charset="0"/>
              </a:endParaRPr>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17" name="Subtitle 16"/>
          <p:cNvSpPr>
            <a:spLocks noGrp="1"/>
          </p:cNvSpPr>
          <p:nvPr>
            <p:ph type="subTitle" idx="1"/>
          </p:nvPr>
        </p:nvSpPr>
        <p:spPr>
          <a:xfrm>
            <a:off x="871566" y="5515444"/>
            <a:ext cx="7772400" cy="1199704"/>
          </a:xfrm>
        </p:spPr>
        <p:txBody>
          <a:bodyPr lIns="45720" rIns="45720"/>
          <a:lstStyle>
            <a:lvl1pPr marL="0" marR="64008" indent="0" algn="r">
              <a:buNone/>
              <a:defRPr b="1">
                <a:solidFill>
                  <a:schemeClr val="bg1"/>
                </a:solidFill>
                <a:latin typeface="Calibri" pitchFamily="34" charset="0"/>
                <a:cs typeface="Calibri" pitchFamily="34" charset="0"/>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dirty="0"/>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titleOnly" preserve="1">
  <p:cSld name="LO1 1-7">
    <p:spTree>
      <p:nvGrpSpPr>
        <p:cNvPr id="1" name=""/>
        <p:cNvGrpSpPr/>
        <p:nvPr/>
      </p:nvGrpSpPr>
      <p:grpSpPr>
        <a:xfrm>
          <a:off x="0" y="0"/>
          <a:ext cx="0" cy="0"/>
          <a:chOff x="0" y="0"/>
          <a:chExt cx="0" cy="0"/>
        </a:xfrm>
      </p:grpSpPr>
      <p:sp>
        <p:nvSpPr>
          <p:cNvPr id="15" name="Content Placeholder 1"/>
          <p:cNvSpPr txBox="1">
            <a:spLocks/>
          </p:cNvSpPr>
          <p:nvPr/>
        </p:nvSpPr>
        <p:spPr>
          <a:xfrm>
            <a:off x="133342" y="983578"/>
            <a:ext cx="8840139" cy="5757790"/>
          </a:xfrm>
          <a:prstGeom prst="rect">
            <a:avLst/>
          </a:prstGeom>
          <a:solidFill>
            <a:schemeClr val="bg1"/>
          </a:solidFill>
          <a:ln w="38100">
            <a:solidFill>
              <a:schemeClr val="accent3"/>
            </a:solidFill>
          </a:ln>
          <a:effectLst>
            <a:outerShdw blurRad="50800" dist="38100" dir="2700000" algn="tl" rotWithShape="0">
              <a:prstClr val="black">
                <a:alpha val="40000"/>
              </a:prstClr>
            </a:outerShdw>
          </a:effectLst>
        </p:spPr>
        <p:txBody>
          <a:bodyPr vert="horz">
            <a:noAutofit/>
          </a:bodyPr>
          <a:lstStyle/>
          <a:p>
            <a:pPr marL="109728" marR="0" lvl="0" indent="0" algn="l" defTabSz="914400" rtl="0" eaLnBrk="1" fontAlgn="auto" latinLnBrk="0" hangingPunct="1">
              <a:lnSpc>
                <a:spcPct val="100000"/>
              </a:lnSpc>
              <a:spcBef>
                <a:spcPts val="600"/>
              </a:spcBef>
              <a:spcAft>
                <a:spcPts val="600"/>
              </a:spcAft>
              <a:buClr>
                <a:schemeClr val="accent1"/>
              </a:buClr>
              <a:buSzPct val="68000"/>
              <a:buFont typeface="Wingdings 3"/>
              <a:buNone/>
              <a:tabLst/>
              <a:defRPr/>
            </a:pPr>
            <a:endPar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endParaRPr>
          </a:p>
          <a:p>
            <a:pPr marL="109728" marR="0" lvl="0" indent="0" algn="l" defTabSz="914400" rtl="0" eaLnBrk="1" fontAlgn="auto" latinLnBrk="0" hangingPunct="1">
              <a:lnSpc>
                <a:spcPct val="100000"/>
              </a:lnSpc>
              <a:spcBef>
                <a:spcPts val="600"/>
              </a:spcBef>
              <a:spcAft>
                <a:spcPts val="600"/>
              </a:spcAft>
              <a:buClr>
                <a:schemeClr val="accent1"/>
              </a:buClr>
              <a:buSzPct val="68000"/>
              <a:buFont typeface="Wingdings 3"/>
              <a:buNone/>
              <a:tabLst/>
              <a:defRPr/>
            </a:pPr>
            <a: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t/>
            </a:r>
            <a:b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br>
            <a: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t/>
            </a:r>
            <a:b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br>
            <a:endParaRPr kumimoji="0" lang="en-GB" sz="1600" b="0" i="0" u="none" strike="noStrike" kern="1200" cap="none" spc="0" normalizeH="0" baseline="0" noProof="0" dirty="0">
              <a:ln>
                <a:noFill/>
              </a:ln>
              <a:solidFill>
                <a:schemeClr val="tx1"/>
              </a:solidFill>
              <a:effectLst/>
              <a:uLnTx/>
              <a:uFillTx/>
              <a:latin typeface="Calibri" pitchFamily="34" charset="0"/>
              <a:ea typeface="+mn-ea"/>
              <a:cs typeface="Calibri" pitchFamily="34" charset="0"/>
            </a:endParaRPr>
          </a:p>
        </p:txBody>
      </p:sp>
      <p:sp>
        <p:nvSpPr>
          <p:cNvPr id="14" name="Round Same Side Corner Rectangle 13">
            <a:hlinkClick r:id="rId2" action="ppaction://hlinksldjump"/>
          </p:cNvPr>
          <p:cNvSpPr/>
          <p:nvPr userDrawn="1"/>
        </p:nvSpPr>
        <p:spPr>
          <a:xfrm>
            <a:off x="6992887" y="620688"/>
            <a:ext cx="891479" cy="357190"/>
          </a:xfrm>
          <a:prstGeom prst="round2SameRect">
            <a:avLst/>
          </a:prstGeom>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100" b="1" dirty="0" smtClean="0">
                <a:latin typeface="Arial" panose="020B0604020202020204" pitchFamily="34" charset="0"/>
                <a:cs typeface="Arial" panose="020B0604020202020204" pitchFamily="34" charset="0"/>
              </a:rPr>
              <a:t>Assessment</a:t>
            </a:r>
            <a:endParaRPr lang="en-GB" sz="1100" b="1" dirty="0">
              <a:latin typeface="Arial" panose="020B0604020202020204" pitchFamily="34" charset="0"/>
              <a:cs typeface="Arial" panose="020B0604020202020204" pitchFamily="34" charset="0"/>
            </a:endParaRPr>
          </a:p>
        </p:txBody>
      </p:sp>
      <p:sp>
        <p:nvSpPr>
          <p:cNvPr id="12" name="Round Same Side Corner Rectangle 11">
            <a:hlinkClick r:id="rId3" action="ppaction://hlinksldjump"/>
          </p:cNvPr>
          <p:cNvSpPr/>
          <p:nvPr userDrawn="1"/>
        </p:nvSpPr>
        <p:spPr>
          <a:xfrm>
            <a:off x="133342" y="620688"/>
            <a:ext cx="782948"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100" b="1" dirty="0" smtClean="0">
                <a:latin typeface="Arial" panose="020B0604020202020204" pitchFamily="34" charset="0"/>
                <a:cs typeface="Arial" panose="020B0604020202020204" pitchFamily="34" charset="0"/>
              </a:rPr>
              <a:t>1 –Types</a:t>
            </a:r>
            <a:endParaRPr lang="en-GB" sz="1100" b="1" dirty="0">
              <a:latin typeface="Arial" panose="020B0604020202020204" pitchFamily="34" charset="0"/>
              <a:cs typeface="Arial" panose="020B0604020202020204" pitchFamily="34" charset="0"/>
            </a:endParaRPr>
          </a:p>
        </p:txBody>
      </p:sp>
      <p:sp>
        <p:nvSpPr>
          <p:cNvPr id="11" name="Round Same Side Corner Rectangle 10">
            <a:hlinkClick r:id="rId4" action="ppaction://hlinksldjump"/>
          </p:cNvPr>
          <p:cNvSpPr/>
          <p:nvPr userDrawn="1"/>
        </p:nvSpPr>
        <p:spPr>
          <a:xfrm>
            <a:off x="4455632" y="620688"/>
            <a:ext cx="996337" cy="357190"/>
          </a:xfrm>
          <a:prstGeom prst="round2SameRect">
            <a:avLst/>
          </a:prstGeom>
          <a:gradFill>
            <a:gsLst>
              <a:gs pos="0">
                <a:schemeClr val="accent2">
                  <a:lumMod val="50000"/>
                </a:schemeClr>
              </a:gs>
              <a:gs pos="50000">
                <a:schemeClr val="accent2">
                  <a:lumMod val="75000"/>
                </a:schemeClr>
              </a:gs>
              <a:gs pos="70000">
                <a:schemeClr val="accent2">
                  <a:lumMod val="60000"/>
                  <a:lumOff val="40000"/>
                </a:schemeClr>
              </a:gs>
              <a:gs pos="100000">
                <a:schemeClr val="accent2">
                  <a:lumMod val="40000"/>
                  <a:lumOff val="6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100" b="1" dirty="0" smtClean="0">
                <a:latin typeface="Arial" panose="020B0604020202020204" pitchFamily="34" charset="0"/>
                <a:cs typeface="Arial" panose="020B0604020202020204" pitchFamily="34" charset="0"/>
              </a:rPr>
              <a:t>M1 –Choices</a:t>
            </a:r>
            <a:endParaRPr lang="en-GB" sz="1100" b="1" dirty="0">
              <a:latin typeface="Arial" panose="020B0604020202020204" pitchFamily="34" charset="0"/>
              <a:cs typeface="Arial" panose="020B0604020202020204" pitchFamily="34" charset="0"/>
            </a:endParaRPr>
          </a:p>
        </p:txBody>
      </p:sp>
      <p:sp>
        <p:nvSpPr>
          <p:cNvPr id="6" name="Title 5"/>
          <p:cNvSpPr>
            <a:spLocks noGrp="1"/>
          </p:cNvSpPr>
          <p:nvPr>
            <p:ph type="title"/>
          </p:nvPr>
        </p:nvSpPr>
        <p:spPr>
          <a:xfrm>
            <a:off x="35496" y="44624"/>
            <a:ext cx="7886110" cy="548680"/>
          </a:xfrm>
        </p:spPr>
        <p:txBody>
          <a:bodyPr rtlCol="0"/>
          <a:lstStyle>
            <a:lvl1pPr>
              <a:defRPr>
                <a:latin typeface="Calibri" pitchFamily="34" charset="0"/>
                <a:cs typeface="Calibri" pitchFamily="34" charset="0"/>
              </a:defRPr>
            </a:lvl1pPr>
            <a:extLst/>
          </a:lstStyle>
          <a:p>
            <a:r>
              <a:rPr kumimoji="0" lang="en-US" dirty="0" smtClean="0"/>
              <a:t>Click to edit Master title style</a:t>
            </a:r>
            <a:endParaRPr kumimoji="0" lang="en-US" dirty="0"/>
          </a:p>
        </p:txBody>
      </p:sp>
      <p:pic>
        <p:nvPicPr>
          <p:cNvPr id="2" name="Picture 1"/>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7956376" y="-2406"/>
            <a:ext cx="1145845" cy="911126"/>
          </a:xfrm>
          <a:prstGeom prst="rect">
            <a:avLst/>
          </a:prstGeom>
        </p:spPr>
      </p:pic>
      <p:sp>
        <p:nvSpPr>
          <p:cNvPr id="8" name="Round Same Side Corner Rectangle 7">
            <a:hlinkClick r:id="rId3" action="ppaction://hlinksldjump"/>
          </p:cNvPr>
          <p:cNvSpPr/>
          <p:nvPr userDrawn="1"/>
        </p:nvSpPr>
        <p:spPr>
          <a:xfrm>
            <a:off x="948132" y="620688"/>
            <a:ext cx="923837"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100" b="1" dirty="0" smtClean="0">
                <a:latin typeface="Arial" panose="020B0604020202020204" pitchFamily="34" charset="0"/>
                <a:cs typeface="Arial" panose="020B0604020202020204" pitchFamily="34" charset="0"/>
              </a:rPr>
              <a:t>2 –Sources</a:t>
            </a:r>
            <a:endParaRPr lang="en-GB" sz="1100" b="1" dirty="0">
              <a:latin typeface="Arial" panose="020B0604020202020204" pitchFamily="34" charset="0"/>
              <a:cs typeface="Arial" panose="020B0604020202020204" pitchFamily="34" charset="0"/>
            </a:endParaRPr>
          </a:p>
        </p:txBody>
      </p:sp>
      <p:sp>
        <p:nvSpPr>
          <p:cNvPr id="9" name="Round Same Side Corner Rectangle 8">
            <a:hlinkClick r:id="rId6" action="ppaction://hlinksldjump"/>
          </p:cNvPr>
          <p:cNvSpPr/>
          <p:nvPr userDrawn="1"/>
        </p:nvSpPr>
        <p:spPr>
          <a:xfrm>
            <a:off x="1903811" y="620688"/>
            <a:ext cx="996337"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100" b="1" dirty="0" smtClean="0">
                <a:latin typeface="Arial" panose="020B0604020202020204" pitchFamily="34" charset="0"/>
                <a:cs typeface="Arial" panose="020B0604020202020204" pitchFamily="34" charset="0"/>
              </a:rPr>
              <a:t>3 –Objectives</a:t>
            </a:r>
            <a:endParaRPr lang="en-GB" sz="1100" b="1" dirty="0">
              <a:latin typeface="Arial" panose="020B0604020202020204" pitchFamily="34" charset="0"/>
              <a:cs typeface="Arial" panose="020B0604020202020204" pitchFamily="34" charset="0"/>
            </a:endParaRPr>
          </a:p>
        </p:txBody>
      </p:sp>
      <p:sp>
        <p:nvSpPr>
          <p:cNvPr id="10" name="Round Same Side Corner Rectangle 9">
            <a:hlinkClick r:id="rId7" action="ppaction://hlinksldjump"/>
          </p:cNvPr>
          <p:cNvSpPr/>
          <p:nvPr userDrawn="1"/>
        </p:nvSpPr>
        <p:spPr>
          <a:xfrm>
            <a:off x="2931990" y="620688"/>
            <a:ext cx="149180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100" b="1" dirty="0" smtClean="0">
                <a:latin typeface="Arial" panose="020B0604020202020204" pitchFamily="34" charset="0"/>
                <a:cs typeface="Arial" panose="020B0604020202020204" pitchFamily="34" charset="0"/>
              </a:rPr>
              <a:t>4 – Materials Needed</a:t>
            </a:r>
            <a:endParaRPr lang="en-GB" sz="1100" b="1" dirty="0">
              <a:latin typeface="Arial" panose="020B0604020202020204" pitchFamily="34" charset="0"/>
              <a:cs typeface="Arial" panose="020B0604020202020204" pitchFamily="34" charset="0"/>
            </a:endParaRPr>
          </a:p>
        </p:txBody>
      </p:sp>
      <p:sp>
        <p:nvSpPr>
          <p:cNvPr id="13" name="Round Same Side Corner Rectangle 12">
            <a:hlinkClick r:id="rId8" action="ppaction://hlinksldjump"/>
          </p:cNvPr>
          <p:cNvSpPr/>
          <p:nvPr userDrawn="1"/>
        </p:nvSpPr>
        <p:spPr>
          <a:xfrm>
            <a:off x="5483811" y="620688"/>
            <a:ext cx="1477232" cy="357190"/>
          </a:xfrm>
          <a:prstGeom prst="round2SameRect">
            <a:avLst/>
          </a:prstGeom>
          <a:gradFill>
            <a:gsLst>
              <a:gs pos="0">
                <a:schemeClr val="accent5">
                  <a:lumMod val="50000"/>
                </a:schemeClr>
              </a:gs>
              <a:gs pos="50000">
                <a:schemeClr val="accent1">
                  <a:lumMod val="75000"/>
                </a:schemeClr>
              </a:gs>
              <a:gs pos="70000">
                <a:schemeClr val="tx2">
                  <a:lumMod val="60000"/>
                  <a:lumOff val="40000"/>
                </a:schemeClr>
              </a:gs>
              <a:gs pos="100000">
                <a:schemeClr val="accent1">
                  <a:lumMod val="40000"/>
                  <a:lumOff val="6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100" b="1" dirty="0" smtClean="0">
                <a:latin typeface="Arial" panose="020B0604020202020204" pitchFamily="34" charset="0"/>
                <a:cs typeface="Arial" panose="020B0604020202020204" pitchFamily="34" charset="0"/>
              </a:rPr>
              <a:t>D1 – Event Feedback</a:t>
            </a:r>
            <a:endParaRPr lang="en-GB" sz="1100" b="1" dirty="0">
              <a:latin typeface="Arial" panose="020B0604020202020204" pitchFamily="34" charset="0"/>
              <a:cs typeface="Arial" panose="020B0604020202020204" pitchFamily="34" charset="0"/>
            </a:endParaRPr>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image" Target="../media/image2.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13648" y="5937012"/>
            <a:ext cx="3203848"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latin typeface="Calibri" pitchFamily="34" charset="0"/>
              <a:cs typeface="Calibri" pitchFamily="34" charset="0"/>
            </a:endParaRPr>
          </a:p>
        </p:txBody>
      </p:sp>
      <p:sp>
        <p:nvSpPr>
          <p:cNvPr id="12" name="Freeform 11"/>
          <p:cNvSpPr>
            <a:spLocks/>
          </p:cNvSpPr>
          <p:nvPr/>
        </p:nvSpPr>
        <p:spPr bwMode="auto">
          <a:xfrm>
            <a:off x="1" y="5924550"/>
            <a:ext cx="2339752"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latin typeface="Calibri" pitchFamily="34" charset="0"/>
              <a:cs typeface="Calibri" pitchFamily="34" charset="0"/>
            </a:endParaRPr>
          </a:p>
        </p:txBody>
      </p:sp>
      <p:sp>
        <p:nvSpPr>
          <p:cNvPr id="14" name="Right Triangle 13"/>
          <p:cNvSpPr>
            <a:spLocks/>
          </p:cNvSpPr>
          <p:nvPr/>
        </p:nvSpPr>
        <p:spPr bwMode="auto">
          <a:xfrm>
            <a:off x="-6042" y="5949279"/>
            <a:ext cx="1913746" cy="922841"/>
          </a:xfrm>
          <a:prstGeom prst="rtTriangle">
            <a:avLst/>
          </a:prstGeom>
          <a:blipFill>
            <a:blip r:embed="rId4" cstate="email">
              <a:alphaModFix amt="50000"/>
              <a:extLst>
                <a:ext uri="{28A0092B-C50C-407E-A947-70E740481C1C}">
                  <a14:useLocalDpi xmlns:a14="http://schemas.microsoft.com/office/drawing/2010/main" val="0"/>
                </a:ext>
              </a:extLst>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dirty="0">
              <a:latin typeface="Calibri" pitchFamily="34" charset="0"/>
              <a:cs typeface="Calibri" pitchFamily="34" charset="0"/>
            </a:endParaRPr>
          </a:p>
        </p:txBody>
      </p:sp>
      <p:cxnSp>
        <p:nvCxnSpPr>
          <p:cNvPr id="15" name="Straight Connector 14"/>
          <p:cNvCxnSpPr>
            <a:stCxn id="14" idx="0"/>
            <a:endCxn id="14" idx="4"/>
          </p:cNvCxnSpPr>
          <p:nvPr/>
        </p:nvCxnSpPr>
        <p:spPr>
          <a:xfrm rot="16200000" flipH="1">
            <a:off x="489410" y="5453826"/>
            <a:ext cx="922841" cy="1913746"/>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4"/>
            <a:ext cx="8229600" cy="857256"/>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dirty="0"/>
          </a:p>
        </p:txBody>
      </p:sp>
      <p:sp>
        <p:nvSpPr>
          <p:cNvPr id="30" name="Text Placeholder 29"/>
          <p:cNvSpPr>
            <a:spLocks noGrp="1"/>
          </p:cNvSpPr>
          <p:nvPr>
            <p:ph type="body" idx="1"/>
          </p:nvPr>
        </p:nvSpPr>
        <p:spPr>
          <a:xfrm>
            <a:off x="457200" y="1000108"/>
            <a:ext cx="8229600" cy="4929222"/>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lt1" tx1="dk1" bg2="lt2" tx2="dk2" accent1="accent1" accent2="accent2" accent3="accent3" accent4="accent4" accent5="accent5" accent6="accent6" hlink="hlink" folHlink="folHlink"/>
  <p:sldLayoutIdLst>
    <p:sldLayoutId id="2147483707" r:id="rId1"/>
    <p:sldLayoutId id="2147483711" r:id="rId2"/>
  </p:sldLayoutIdLst>
  <p:timing>
    <p:tnLst>
      <p:par>
        <p:cTn id="1" dur="indefinite" restart="never" nodeType="tmRoot"/>
      </p:par>
    </p:tnLst>
  </p:timing>
  <p:txStyles>
    <p:titleStyle>
      <a:lvl1pPr algn="l" rtl="0" eaLnBrk="1" latinLnBrk="0" hangingPunct="1">
        <a:spcBef>
          <a:spcPct val="0"/>
        </a:spcBef>
        <a:buNone/>
        <a:defRPr kumimoji="0" sz="4400" b="1" kern="1200">
          <a:solidFill>
            <a:schemeClr val="tx2"/>
          </a:solidFill>
          <a:effectLst>
            <a:outerShdw blurRad="31750" dist="25400" dir="5400000" algn="tl" rotWithShape="0">
              <a:srgbClr val="000000">
                <a:alpha val="25000"/>
              </a:srgbClr>
            </a:outerShdw>
          </a:effectLst>
          <a:latin typeface="Calibri" pitchFamily="34" charset="0"/>
          <a:ea typeface="+mj-ea"/>
          <a:cs typeface="Calibri" pitchFamily="34" charset="0"/>
        </a:defRPr>
      </a:lvl1pPr>
      <a:extLst/>
    </p:titleStyle>
    <p:bodyStyle>
      <a:lvl1pPr marL="365760" indent="-256032" algn="l" rtl="0" eaLnBrk="1" latinLnBrk="0" hangingPunct="1">
        <a:spcBef>
          <a:spcPts val="0"/>
        </a:spcBef>
        <a:spcAft>
          <a:spcPts val="600"/>
        </a:spcAft>
        <a:buClr>
          <a:schemeClr val="accent1"/>
        </a:buClr>
        <a:buSzPct val="68000"/>
        <a:buFont typeface="Wingdings 3"/>
        <a:buChar char=""/>
        <a:defRPr kumimoji="0" sz="2700" kern="1200">
          <a:solidFill>
            <a:schemeClr val="tx1"/>
          </a:solidFill>
          <a:latin typeface="Calibri" pitchFamily="34" charset="0"/>
          <a:ea typeface="+mn-ea"/>
          <a:cs typeface="Calibri" pitchFamily="34" charset="0"/>
        </a:defRPr>
      </a:lvl1pPr>
      <a:lvl2pPr marL="621792" indent="-228600" algn="l" rtl="0" eaLnBrk="1" latinLnBrk="0" hangingPunct="1">
        <a:spcBef>
          <a:spcPts val="0"/>
        </a:spcBef>
        <a:spcAft>
          <a:spcPts val="600"/>
        </a:spcAft>
        <a:buClr>
          <a:schemeClr val="accent1"/>
        </a:buClr>
        <a:buFont typeface="Verdana"/>
        <a:buChar char="◦"/>
        <a:defRPr kumimoji="0" sz="2300" kern="1200">
          <a:solidFill>
            <a:schemeClr val="tx1"/>
          </a:solidFill>
          <a:latin typeface="Calibri" pitchFamily="34" charset="0"/>
          <a:ea typeface="+mn-ea"/>
          <a:cs typeface="Calibri" pitchFamily="34" charset="0"/>
        </a:defRPr>
      </a:lvl2pPr>
      <a:lvl3pPr marL="859536" indent="-228600" algn="l" rtl="0" eaLnBrk="1" latinLnBrk="0" hangingPunct="1">
        <a:spcBef>
          <a:spcPts val="0"/>
        </a:spcBef>
        <a:spcAft>
          <a:spcPts val="600"/>
        </a:spcAft>
        <a:buClr>
          <a:schemeClr val="accent2"/>
        </a:buClr>
        <a:buSzPct val="100000"/>
        <a:buFont typeface="Wingdings 2"/>
        <a:buChar char=""/>
        <a:defRPr kumimoji="0" sz="2100" kern="1200">
          <a:solidFill>
            <a:schemeClr val="tx1"/>
          </a:solidFill>
          <a:latin typeface="Calibri" pitchFamily="34" charset="0"/>
          <a:ea typeface="+mn-ea"/>
          <a:cs typeface="Calibri" pitchFamily="34" charset="0"/>
        </a:defRPr>
      </a:lvl3pPr>
      <a:lvl4pPr marL="1143000" indent="-228600" algn="l" rtl="0" eaLnBrk="1" latinLnBrk="0" hangingPunct="1">
        <a:spcBef>
          <a:spcPts val="0"/>
        </a:spcBef>
        <a:spcAft>
          <a:spcPts val="600"/>
        </a:spcAft>
        <a:buClr>
          <a:schemeClr val="accent2"/>
        </a:buClr>
        <a:buFont typeface="Wingdings 2"/>
        <a:buChar char=""/>
        <a:defRPr kumimoji="0" sz="1900" kern="1200">
          <a:solidFill>
            <a:schemeClr val="tx1"/>
          </a:solidFill>
          <a:latin typeface="Calibri" pitchFamily="34" charset="0"/>
          <a:ea typeface="+mn-ea"/>
          <a:cs typeface="Calibri" pitchFamily="34" charset="0"/>
        </a:defRPr>
      </a:lvl4pPr>
      <a:lvl5pPr marL="1371600" indent="-228600" algn="l" rtl="0" eaLnBrk="1" latinLnBrk="0" hangingPunct="1">
        <a:spcBef>
          <a:spcPts val="0"/>
        </a:spcBef>
        <a:spcAft>
          <a:spcPts val="600"/>
        </a:spcAft>
        <a:buClr>
          <a:schemeClr val="accent2"/>
        </a:buClr>
        <a:buFont typeface="Wingdings 2"/>
        <a:buChar char=""/>
        <a:defRPr kumimoji="0" sz="1800" kern="1200">
          <a:solidFill>
            <a:schemeClr val="tx1"/>
          </a:solidFill>
          <a:latin typeface="Calibri" pitchFamily="34" charset="0"/>
          <a:ea typeface="+mn-ea"/>
          <a:cs typeface="Calibri" pitchFamily="34" charset="0"/>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5.jpe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6.xml"/><Relationship Id="rId1" Type="http://schemas.openxmlformats.org/officeDocument/2006/relationships/slideLayout" Target="../slideLayouts/slideLayout2.xml"/><Relationship Id="rId5" Type="http://schemas.openxmlformats.org/officeDocument/2006/relationships/image" Target="../media/image8.jpeg"/><Relationship Id="rId4" Type="http://schemas.openxmlformats.org/officeDocument/2006/relationships/image" Target="../media/image7.png"/></Relationships>
</file>

<file path=ppt/slides/_rels/slide7.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image" Target="../media/image11.jpeg"/><Relationship Id="rId4" Type="http://schemas.openxmlformats.org/officeDocument/2006/relationships/image" Target="../media/image10.jpeg"/></Relationships>
</file>

<file path=ppt/slides/_rels/slide8.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8.xml"/><Relationship Id="rId1" Type="http://schemas.openxmlformats.org/officeDocument/2006/relationships/slideLayout" Target="../slideLayouts/slideLayout2.xml"/><Relationship Id="rId5" Type="http://schemas.openxmlformats.org/officeDocument/2006/relationships/image" Target="../media/image14.jpeg"/><Relationship Id="rId4" Type="http://schemas.openxmlformats.org/officeDocument/2006/relationships/image" Target="../media/image13.jpeg"/></Relationships>
</file>

<file path=ppt/slides/_rels/slide9.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9.xml"/><Relationship Id="rId1" Type="http://schemas.openxmlformats.org/officeDocument/2006/relationships/slideLayout" Target="../slideLayouts/slideLayout2.xml"/><Relationship Id="rId5" Type="http://schemas.openxmlformats.org/officeDocument/2006/relationships/image" Target="../media/image17.png"/><Relationship Id="rId4" Type="http://schemas.openxmlformats.org/officeDocument/2006/relationships/image" Target="../media/image16.jpeg"/></Relationships>
</file>

<file path=ppt/slides/slide1.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07504" y="6021288"/>
            <a:ext cx="8928992" cy="771076"/>
          </a:xfrm>
        </p:spPr>
        <p:txBody>
          <a:bodyPr rtlCol="0">
            <a:no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r>
              <a:rPr lang="en-US" sz="4000"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LO2 - Be </a:t>
            </a:r>
            <a:r>
              <a:rPr lang="en-US" sz="4000"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Able </a:t>
            </a:r>
            <a:r>
              <a:rPr lang="en-US" sz="4000"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to </a:t>
            </a:r>
            <a:r>
              <a:rPr lang="en-US" sz="4000"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Source Event Resources</a:t>
            </a:r>
            <a:endParaRPr lang="en-US" sz="4000"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
        <p:nvSpPr>
          <p:cNvPr id="7" name="Rectangle 6"/>
          <p:cNvSpPr/>
          <p:nvPr/>
        </p:nvSpPr>
        <p:spPr>
          <a:xfrm>
            <a:off x="251520" y="260648"/>
            <a:ext cx="8712968" cy="1708438"/>
          </a:xfrm>
          <a:prstGeom prst="rect">
            <a:avLst/>
          </a:prstGeom>
        </p:spPr>
        <p:style>
          <a:lnRef idx="2">
            <a:schemeClr val="accent5"/>
          </a:lnRef>
          <a:fillRef idx="1">
            <a:schemeClr val="lt1"/>
          </a:fillRef>
          <a:effectRef idx="0">
            <a:schemeClr val="accent5"/>
          </a:effectRef>
          <a:fontRef idx="minor">
            <a:schemeClr val="dk1"/>
          </a:fontRef>
        </p:style>
        <p:txBody>
          <a:bodyPr rtlCol="0" anchor="ctr"/>
          <a:lstStyle/>
          <a:p>
            <a:pPr algn="ctr"/>
            <a:endParaRPr lang="en-GB" dirty="0"/>
          </a:p>
        </p:txBody>
      </p:sp>
      <p:sp>
        <p:nvSpPr>
          <p:cNvPr id="8" name="TextBox 7"/>
          <p:cNvSpPr txBox="1"/>
          <p:nvPr/>
        </p:nvSpPr>
        <p:spPr>
          <a:xfrm>
            <a:off x="323528" y="332656"/>
            <a:ext cx="8496944" cy="1692771"/>
          </a:xfrm>
          <a:prstGeom prst="rect">
            <a:avLst/>
          </a:prstGeom>
          <a:noFill/>
        </p:spPr>
        <p:txBody>
          <a:bodyPr wrap="square" rtlCol="0">
            <a:spAutoFit/>
          </a:bodyPr>
          <a:lstStyle/>
          <a:p>
            <a:pPr algn="r"/>
            <a:r>
              <a:rPr lang="en-GB" sz="2800" b="1" dirty="0"/>
              <a:t>OCR Level 02 – Cambridge Technical</a:t>
            </a:r>
          </a:p>
          <a:p>
            <a:pPr algn="r"/>
            <a:r>
              <a:rPr lang="en-GB" sz="2800" dirty="0"/>
              <a:t> </a:t>
            </a:r>
            <a:r>
              <a:rPr lang="en-GB" sz="2000" b="1" dirty="0"/>
              <a:t>Unit 07 – Support the Organisation </a:t>
            </a:r>
            <a:br>
              <a:rPr lang="en-GB" sz="2000" b="1" dirty="0"/>
            </a:br>
            <a:r>
              <a:rPr lang="en-GB" sz="2000" b="1" dirty="0"/>
              <a:t>of a Business Event</a:t>
            </a:r>
          </a:p>
          <a:p>
            <a:pPr algn="r"/>
            <a:r>
              <a:rPr lang="en-GB" sz="2800" b="1" dirty="0">
                <a:solidFill>
                  <a:schemeClr val="tx1">
                    <a:lumMod val="50000"/>
                    <a:lumOff val="50000"/>
                  </a:schemeClr>
                </a:solidFill>
              </a:rPr>
              <a:t>2016 Specification - J/617/0728</a:t>
            </a:r>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15283" y="309942"/>
            <a:ext cx="1665629" cy="1599701"/>
          </a:xfrm>
          <a:prstGeom prst="rect">
            <a:avLst/>
          </a:prstGeom>
        </p:spPr>
      </p:pic>
      <p:pic>
        <p:nvPicPr>
          <p:cNvPr id="5122" name="Picture 2" descr="Image result for event hir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15616" y="2060848"/>
            <a:ext cx="7848872" cy="3018794"/>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0"/>
            <a:ext cx="7704856" cy="620688"/>
          </a:xfrm>
        </p:spPr>
        <p:txBody>
          <a:bodyPr>
            <a:noAutofit/>
          </a:bodyPr>
          <a:lstStyle/>
          <a:p>
            <a:r>
              <a:rPr lang="en-GB" sz="3600" dirty="0" smtClean="0"/>
              <a:t>P2.4 </a:t>
            </a:r>
            <a:r>
              <a:rPr lang="en-GB" sz="3600" dirty="0" smtClean="0"/>
              <a:t>– Source Event </a:t>
            </a:r>
            <a:r>
              <a:rPr lang="en-GB" sz="3600" dirty="0" smtClean="0"/>
              <a:t>Material Provision</a:t>
            </a:r>
            <a:endParaRPr lang="en-GB" sz="3600" b="1" dirty="0" smtClean="0"/>
          </a:p>
        </p:txBody>
      </p:sp>
      <p:sp>
        <p:nvSpPr>
          <p:cNvPr id="2" name="Rectangle 1"/>
          <p:cNvSpPr/>
          <p:nvPr/>
        </p:nvSpPr>
        <p:spPr>
          <a:xfrm>
            <a:off x="179512" y="1052736"/>
            <a:ext cx="8712970" cy="5693866"/>
          </a:xfrm>
          <a:prstGeom prst="rect">
            <a:avLst/>
          </a:prstGeom>
        </p:spPr>
        <p:txBody>
          <a:bodyPr wrap="square" numCol="1" spcCol="72000">
            <a:spAutoFit/>
          </a:bodyPr>
          <a:lstStyle/>
          <a:p>
            <a:pPr marL="285750" indent="-285750">
              <a:buClr>
                <a:srgbClr val="0070C0"/>
              </a:buClr>
              <a:buSzPct val="68000"/>
              <a:buFont typeface="Arial" panose="020B0604020202020204" pitchFamily="34" charset="0"/>
              <a:buChar char="►"/>
            </a:pPr>
            <a:r>
              <a:rPr lang="en-US" sz="1400" dirty="0" smtClean="0"/>
              <a:t>For P2.4 You need to describe in details the different Event </a:t>
            </a:r>
            <a:r>
              <a:rPr lang="en-US" sz="1400" dirty="0"/>
              <a:t>materials that may need to be </a:t>
            </a:r>
            <a:r>
              <a:rPr lang="en-US" sz="1400" dirty="0" smtClean="0"/>
              <a:t>provided. These need to be specific and include which supplier source should be used, why you choose that source and what influenced the decision against other suppliers.</a:t>
            </a:r>
          </a:p>
          <a:p>
            <a:pPr marL="285750" indent="-285750">
              <a:buClr>
                <a:srgbClr val="0070C0"/>
              </a:buClr>
              <a:buSzPct val="68000"/>
              <a:buFont typeface="Arial" panose="020B0604020202020204" pitchFamily="34" charset="0"/>
              <a:buChar char="►"/>
            </a:pPr>
            <a:r>
              <a:rPr lang="en-US" sz="1400" dirty="0" smtClean="0"/>
              <a:t>The following materials should be considered and sourced:</a:t>
            </a:r>
            <a:endParaRPr lang="en-US" sz="1400" dirty="0"/>
          </a:p>
          <a:p>
            <a:pPr marL="622300" lvl="1" indent="-285750">
              <a:buFont typeface="Wingdings" panose="05000000000000000000" pitchFamily="2" charset="2"/>
              <a:buChar char="§"/>
            </a:pPr>
            <a:r>
              <a:rPr lang="en-GB" sz="1400" dirty="0" smtClean="0"/>
              <a:t>Invitations </a:t>
            </a:r>
            <a:endParaRPr lang="en-GB" sz="1400" dirty="0"/>
          </a:p>
          <a:p>
            <a:pPr marL="622300" lvl="1" indent="-285750">
              <a:buFont typeface="Wingdings" panose="05000000000000000000" pitchFamily="2" charset="2"/>
              <a:buChar char="§"/>
            </a:pPr>
            <a:r>
              <a:rPr lang="en-GB" sz="1400" dirty="0" smtClean="0"/>
              <a:t>Publicity </a:t>
            </a:r>
            <a:r>
              <a:rPr lang="en-GB" sz="1400" dirty="0"/>
              <a:t>materials (e.g. dedicated website, page on organisation’s website, leaflets/flyers, emails, social media platforms) </a:t>
            </a:r>
          </a:p>
          <a:p>
            <a:pPr marL="622300" lvl="1" indent="-285750">
              <a:buFont typeface="Wingdings" panose="05000000000000000000" pitchFamily="2" charset="2"/>
              <a:buChar char="§"/>
            </a:pPr>
            <a:r>
              <a:rPr lang="en-US" sz="1400" dirty="0" smtClean="0"/>
              <a:t>Response </a:t>
            </a:r>
            <a:r>
              <a:rPr lang="en-US" sz="1400" dirty="0"/>
              <a:t>forms to collate key information (e.g. delegate name, special dietary needs, adaptations that are required) </a:t>
            </a:r>
          </a:p>
          <a:p>
            <a:pPr marL="622300" lvl="1" indent="-285750">
              <a:buFont typeface="Wingdings" panose="05000000000000000000" pitchFamily="2" charset="2"/>
              <a:buChar char="§"/>
            </a:pPr>
            <a:r>
              <a:rPr lang="en-GB" sz="1400" dirty="0" smtClean="0"/>
              <a:t>Pre-event </a:t>
            </a:r>
            <a:r>
              <a:rPr lang="en-GB" sz="1400" dirty="0"/>
              <a:t>joining instructions </a:t>
            </a:r>
          </a:p>
          <a:p>
            <a:pPr marL="622300" lvl="1" indent="-285750">
              <a:buFont typeface="Wingdings" panose="05000000000000000000" pitchFamily="2" charset="2"/>
              <a:buChar char="§"/>
            </a:pPr>
            <a:r>
              <a:rPr lang="en-US" sz="1400" dirty="0" smtClean="0"/>
              <a:t>Signing-in </a:t>
            </a:r>
            <a:r>
              <a:rPr lang="en-US" sz="1400" dirty="0"/>
              <a:t>sheets for use when registering delegates </a:t>
            </a:r>
          </a:p>
          <a:p>
            <a:pPr marL="622300" lvl="1" indent="-285750">
              <a:buFont typeface="Wingdings" panose="05000000000000000000" pitchFamily="2" charset="2"/>
              <a:buChar char="§"/>
            </a:pPr>
            <a:r>
              <a:rPr lang="en-GB" sz="1400" dirty="0" smtClean="0"/>
              <a:t>Name </a:t>
            </a:r>
            <a:r>
              <a:rPr lang="en-GB" sz="1400" dirty="0"/>
              <a:t>badges or cards </a:t>
            </a:r>
          </a:p>
          <a:p>
            <a:pPr marL="622300" lvl="1" indent="-285750">
              <a:buFont typeface="Wingdings" panose="05000000000000000000" pitchFamily="2" charset="2"/>
              <a:buChar char="§"/>
            </a:pPr>
            <a:r>
              <a:rPr lang="en-GB" sz="1400" dirty="0" smtClean="0"/>
              <a:t>Programmes/agendas </a:t>
            </a:r>
            <a:endParaRPr lang="en-GB" sz="1400" dirty="0"/>
          </a:p>
          <a:p>
            <a:pPr marL="622300" lvl="1" indent="-285750">
              <a:buFont typeface="Wingdings" panose="05000000000000000000" pitchFamily="2" charset="2"/>
              <a:buChar char="§"/>
            </a:pPr>
            <a:r>
              <a:rPr lang="en-US" sz="1400" dirty="0" smtClean="0"/>
              <a:t>Conference </a:t>
            </a:r>
            <a:r>
              <a:rPr lang="en-US" sz="1400" dirty="0"/>
              <a:t>materials (e.g. delegate pack) </a:t>
            </a:r>
          </a:p>
          <a:p>
            <a:pPr marL="622300" lvl="1" indent="-285750">
              <a:buFont typeface="Wingdings" panose="05000000000000000000" pitchFamily="2" charset="2"/>
              <a:buChar char="§"/>
            </a:pPr>
            <a:r>
              <a:rPr lang="en-US" sz="1400" dirty="0" smtClean="0"/>
              <a:t>Room </a:t>
            </a:r>
            <a:r>
              <a:rPr lang="en-US" sz="1400" dirty="0"/>
              <a:t>plans (e.g. where and how tables/chairs will be presented) </a:t>
            </a:r>
          </a:p>
          <a:p>
            <a:pPr marL="622300" lvl="1" indent="-285750">
              <a:buFont typeface="Wingdings" panose="05000000000000000000" pitchFamily="2" charset="2"/>
              <a:buChar char="§"/>
            </a:pPr>
            <a:r>
              <a:rPr lang="en-US" sz="1400" dirty="0" smtClean="0"/>
              <a:t>Signage </a:t>
            </a:r>
            <a:r>
              <a:rPr lang="en-US" sz="1400" dirty="0"/>
              <a:t>(e.g. internally within venue, externally to direct delegates to venue) </a:t>
            </a:r>
          </a:p>
          <a:p>
            <a:pPr marL="622300" lvl="1" indent="-285750">
              <a:buFont typeface="Wingdings" panose="05000000000000000000" pitchFamily="2" charset="2"/>
              <a:buChar char="§"/>
            </a:pPr>
            <a:r>
              <a:rPr lang="en-US" sz="1400" dirty="0" smtClean="0"/>
              <a:t>Seating arrangements (e.g. specific seats for delegates, guests) </a:t>
            </a:r>
            <a:endParaRPr lang="en-US" sz="1400" dirty="0"/>
          </a:p>
          <a:p>
            <a:pPr marL="622300" lvl="1" indent="-285750">
              <a:buFont typeface="Wingdings" panose="05000000000000000000" pitchFamily="2" charset="2"/>
              <a:buChar char="§"/>
            </a:pPr>
            <a:r>
              <a:rPr lang="en-GB" sz="1400" dirty="0" smtClean="0"/>
              <a:t>Post-event </a:t>
            </a:r>
            <a:r>
              <a:rPr lang="en-GB" sz="1400" dirty="0"/>
              <a:t>evaluation forms </a:t>
            </a:r>
          </a:p>
          <a:p>
            <a:pPr marL="622300" lvl="1" indent="-285750">
              <a:buFont typeface="Wingdings" panose="05000000000000000000" pitchFamily="2" charset="2"/>
              <a:buChar char="§"/>
            </a:pPr>
            <a:r>
              <a:rPr lang="en-GB" sz="1400" dirty="0" smtClean="0"/>
              <a:t>Payment/claim forms</a:t>
            </a:r>
          </a:p>
          <a:p>
            <a:pPr marL="165100" indent="-285750">
              <a:buClr>
                <a:srgbClr val="0070C0"/>
              </a:buClr>
              <a:buSzPct val="68000"/>
              <a:buFont typeface="Arial" panose="020B0604020202020204" pitchFamily="34" charset="0"/>
              <a:buChar char="►"/>
            </a:pPr>
            <a:r>
              <a:rPr lang="en-GB" sz="1400" dirty="0" smtClean="0"/>
              <a:t>You can create this in the form of a table as below:</a:t>
            </a:r>
            <a:br>
              <a:rPr lang="en-GB" sz="1400" dirty="0" smtClean="0"/>
            </a:br>
            <a:r>
              <a:rPr lang="en-GB" sz="1400" dirty="0" smtClean="0"/>
              <a:t/>
            </a:r>
            <a:br>
              <a:rPr lang="en-GB" sz="1400" dirty="0" smtClean="0"/>
            </a:br>
            <a:r>
              <a:rPr lang="en-GB" sz="1400" dirty="0" smtClean="0"/>
              <a:t/>
            </a:r>
            <a:br>
              <a:rPr lang="en-GB" sz="1400" dirty="0" smtClean="0"/>
            </a:br>
            <a:r>
              <a:rPr lang="en-GB" sz="1400" dirty="0" smtClean="0"/>
              <a:t/>
            </a:r>
            <a:br>
              <a:rPr lang="en-GB" sz="1400" dirty="0" smtClean="0"/>
            </a:br>
            <a:endParaRPr lang="en-GB" sz="1400" dirty="0" smtClean="0"/>
          </a:p>
          <a:p>
            <a:pPr>
              <a:buClr>
                <a:srgbClr val="0070C0"/>
              </a:buClr>
              <a:buSzPct val="68000"/>
            </a:pPr>
            <a:r>
              <a:rPr lang="en-US" sz="1400" b="1" dirty="0" smtClean="0">
                <a:solidFill>
                  <a:srgbClr val="FF0000"/>
                </a:solidFill>
              </a:rPr>
              <a:t>P2.4 </a:t>
            </a:r>
            <a:r>
              <a:rPr lang="en-US" sz="1400" b="1" dirty="0">
                <a:solidFill>
                  <a:srgbClr val="FF0000"/>
                </a:solidFill>
              </a:rPr>
              <a:t>– Task </a:t>
            </a:r>
            <a:r>
              <a:rPr lang="en-US" sz="1400" b="1" dirty="0" smtClean="0">
                <a:solidFill>
                  <a:srgbClr val="FF0000"/>
                </a:solidFill>
              </a:rPr>
              <a:t>04</a:t>
            </a:r>
            <a:r>
              <a:rPr lang="en-US" sz="1400" dirty="0" smtClean="0">
                <a:solidFill>
                  <a:srgbClr val="FF0000"/>
                </a:solidFill>
              </a:rPr>
              <a:t> </a:t>
            </a:r>
            <a:r>
              <a:rPr lang="en-US" sz="1400" dirty="0">
                <a:solidFill>
                  <a:srgbClr val="FF0000"/>
                </a:solidFill>
              </a:rPr>
              <a:t>– Discuss </a:t>
            </a:r>
            <a:r>
              <a:rPr lang="en-US" sz="1400" dirty="0" smtClean="0">
                <a:solidFill>
                  <a:srgbClr val="FF0000"/>
                </a:solidFill>
              </a:rPr>
              <a:t>the range of materials needed for your event with the suppliers and choices considered.</a:t>
            </a:r>
            <a:endParaRPr lang="en-US" sz="1400" dirty="0">
              <a:solidFill>
                <a:srgbClr val="FF0000"/>
              </a:solidFill>
            </a:endParaRPr>
          </a:p>
        </p:txBody>
      </p:sp>
      <p:graphicFrame>
        <p:nvGraphicFramePr>
          <p:cNvPr id="3" name="Table 2"/>
          <p:cNvGraphicFramePr>
            <a:graphicFrameLocks noGrp="1"/>
          </p:cNvGraphicFramePr>
          <p:nvPr>
            <p:extLst>
              <p:ext uri="{D42A27DB-BD31-4B8C-83A1-F6EECF244321}">
                <p14:modId xmlns:p14="http://schemas.microsoft.com/office/powerpoint/2010/main" val="1002605533"/>
              </p:ext>
            </p:extLst>
          </p:nvPr>
        </p:nvGraphicFramePr>
        <p:xfrm>
          <a:off x="179512" y="5422736"/>
          <a:ext cx="8712970" cy="670560"/>
        </p:xfrm>
        <a:graphic>
          <a:graphicData uri="http://schemas.openxmlformats.org/drawingml/2006/table">
            <a:tbl>
              <a:tblPr firstRow="1" bandRow="1">
                <a:tableStyleId>{5C22544A-7EE6-4342-B048-85BDC9FD1C3A}</a:tableStyleId>
              </a:tblPr>
              <a:tblGrid>
                <a:gridCol w="1296144"/>
                <a:gridCol w="1584176"/>
                <a:gridCol w="1800200"/>
                <a:gridCol w="2289856"/>
                <a:gridCol w="1742594"/>
              </a:tblGrid>
              <a:tr h="297291">
                <a:tc>
                  <a:txBody>
                    <a:bodyPr/>
                    <a:lstStyle/>
                    <a:p>
                      <a:r>
                        <a:rPr lang="en-GB" sz="1600" dirty="0" smtClean="0">
                          <a:latin typeface="Arial" panose="020B0604020202020204" pitchFamily="34" charset="0"/>
                          <a:cs typeface="Arial" panose="020B0604020202020204" pitchFamily="34" charset="0"/>
                        </a:rPr>
                        <a:t>Material</a:t>
                      </a:r>
                      <a:endParaRPr lang="en-GB" sz="1600" dirty="0">
                        <a:latin typeface="Arial" panose="020B0604020202020204" pitchFamily="34" charset="0"/>
                        <a:cs typeface="Arial" panose="020B0604020202020204" pitchFamily="34" charset="0"/>
                      </a:endParaRPr>
                    </a:p>
                  </a:txBody>
                  <a:tcPr/>
                </a:tc>
                <a:tc>
                  <a:txBody>
                    <a:bodyPr/>
                    <a:lstStyle/>
                    <a:p>
                      <a:r>
                        <a:rPr lang="en-GB" sz="1600" dirty="0" smtClean="0">
                          <a:latin typeface="Arial" panose="020B0604020202020204" pitchFamily="34" charset="0"/>
                          <a:cs typeface="Arial" panose="020B0604020202020204" pitchFamily="34" charset="0"/>
                        </a:rPr>
                        <a:t>Supplier</a:t>
                      </a:r>
                      <a:endParaRPr lang="en-GB" sz="1600" dirty="0">
                        <a:latin typeface="Arial" panose="020B0604020202020204" pitchFamily="34" charset="0"/>
                        <a:cs typeface="Arial" panose="020B0604020202020204" pitchFamily="34" charset="0"/>
                      </a:endParaRPr>
                    </a:p>
                  </a:txBody>
                  <a:tcPr/>
                </a:tc>
                <a:tc>
                  <a:txBody>
                    <a:bodyPr/>
                    <a:lstStyle/>
                    <a:p>
                      <a:r>
                        <a:rPr lang="en-GB" sz="1600" dirty="0" smtClean="0">
                          <a:latin typeface="Arial" panose="020B0604020202020204" pitchFamily="34" charset="0"/>
                          <a:cs typeface="Arial" panose="020B0604020202020204" pitchFamily="34" charset="0"/>
                        </a:rPr>
                        <a:t>Sources from</a:t>
                      </a:r>
                      <a:endParaRPr lang="en-GB" sz="1600" dirty="0">
                        <a:latin typeface="Arial" panose="020B0604020202020204" pitchFamily="34" charset="0"/>
                        <a:cs typeface="Arial" panose="020B0604020202020204" pitchFamily="34" charset="0"/>
                      </a:endParaRPr>
                    </a:p>
                  </a:txBody>
                  <a:tcPr/>
                </a:tc>
                <a:tc>
                  <a:txBody>
                    <a:bodyPr/>
                    <a:lstStyle/>
                    <a:p>
                      <a:r>
                        <a:rPr lang="en-GB" sz="1600" dirty="0" smtClean="0">
                          <a:latin typeface="Arial" panose="020B0604020202020204" pitchFamily="34" charset="0"/>
                          <a:cs typeface="Arial" panose="020B0604020202020204" pitchFamily="34" charset="0"/>
                        </a:rPr>
                        <a:t>Reason for choice</a:t>
                      </a:r>
                      <a:endParaRPr lang="en-GB" sz="1600" dirty="0">
                        <a:latin typeface="Arial" panose="020B0604020202020204" pitchFamily="34" charset="0"/>
                        <a:cs typeface="Arial" panose="020B0604020202020204" pitchFamily="34" charset="0"/>
                      </a:endParaRPr>
                    </a:p>
                  </a:txBody>
                  <a:tcPr/>
                </a:tc>
                <a:tc>
                  <a:txBody>
                    <a:bodyPr/>
                    <a:lstStyle/>
                    <a:p>
                      <a:r>
                        <a:rPr lang="en-GB" sz="1600" dirty="0" smtClean="0">
                          <a:latin typeface="Arial" panose="020B0604020202020204" pitchFamily="34" charset="0"/>
                          <a:cs typeface="Arial" panose="020B0604020202020204" pitchFamily="34" charset="0"/>
                        </a:rPr>
                        <a:t>Objective</a:t>
                      </a:r>
                      <a:endParaRPr lang="en-GB" sz="1600" dirty="0">
                        <a:latin typeface="Arial" panose="020B0604020202020204" pitchFamily="34" charset="0"/>
                        <a:cs typeface="Arial" panose="020B0604020202020204" pitchFamily="34" charset="0"/>
                      </a:endParaRPr>
                    </a:p>
                  </a:txBody>
                  <a:tcPr/>
                </a:tc>
              </a:tr>
              <a:tr h="297291">
                <a:tc>
                  <a:txBody>
                    <a:bodyPr/>
                    <a:lstStyle/>
                    <a:p>
                      <a:r>
                        <a:rPr lang="en-GB" sz="1600" dirty="0" smtClean="0">
                          <a:latin typeface="Arial" panose="020B0604020202020204" pitchFamily="34" charset="0"/>
                          <a:cs typeface="Arial" panose="020B0604020202020204" pitchFamily="34" charset="0"/>
                        </a:rPr>
                        <a:t>Invitations</a:t>
                      </a:r>
                      <a:endParaRPr lang="en-GB" sz="1600" dirty="0">
                        <a:latin typeface="Arial" panose="020B0604020202020204" pitchFamily="34" charset="0"/>
                        <a:cs typeface="Arial" panose="020B0604020202020204" pitchFamily="34" charset="0"/>
                      </a:endParaRPr>
                    </a:p>
                  </a:txBody>
                  <a:tcPr/>
                </a:tc>
                <a:tc>
                  <a:txBody>
                    <a:bodyPr/>
                    <a:lstStyle/>
                    <a:p>
                      <a:endParaRPr lang="en-GB" sz="1600" dirty="0">
                        <a:latin typeface="Arial" panose="020B0604020202020204" pitchFamily="34" charset="0"/>
                        <a:cs typeface="Arial" panose="020B0604020202020204" pitchFamily="34" charset="0"/>
                      </a:endParaRPr>
                    </a:p>
                  </a:txBody>
                  <a:tcPr/>
                </a:tc>
                <a:tc>
                  <a:txBody>
                    <a:bodyPr/>
                    <a:lstStyle/>
                    <a:p>
                      <a:endParaRPr lang="en-GB" sz="1600">
                        <a:latin typeface="Arial" panose="020B0604020202020204" pitchFamily="34" charset="0"/>
                        <a:cs typeface="Arial" panose="020B0604020202020204" pitchFamily="34" charset="0"/>
                      </a:endParaRPr>
                    </a:p>
                  </a:txBody>
                  <a:tcPr/>
                </a:tc>
                <a:tc>
                  <a:txBody>
                    <a:bodyPr/>
                    <a:lstStyle/>
                    <a:p>
                      <a:endParaRPr lang="en-GB" sz="1600" dirty="0">
                        <a:latin typeface="Arial" panose="020B0604020202020204" pitchFamily="34" charset="0"/>
                        <a:cs typeface="Arial" panose="020B0604020202020204" pitchFamily="34" charset="0"/>
                      </a:endParaRPr>
                    </a:p>
                  </a:txBody>
                  <a:tcPr/>
                </a:tc>
                <a:tc>
                  <a:txBody>
                    <a:bodyPr/>
                    <a:lstStyle/>
                    <a:p>
                      <a:endParaRPr lang="en-GB" sz="1600" dirty="0">
                        <a:latin typeface="Arial" panose="020B0604020202020204" pitchFamily="34" charset="0"/>
                        <a:cs typeface="Arial" panose="020B0604020202020204" pitchFamily="34" charset="0"/>
                      </a:endParaRPr>
                    </a:p>
                  </a:txBody>
                  <a:tcPr/>
                </a:tc>
              </a:tr>
            </a:tbl>
          </a:graphicData>
        </a:graphic>
      </p:graphicFrame>
    </p:spTree>
    <p:extLst>
      <p:ext uri="{BB962C8B-B14F-4D97-AF65-F5344CB8AC3E}">
        <p14:creationId xmlns:p14="http://schemas.microsoft.com/office/powerpoint/2010/main" val="3570743015"/>
      </p:ext>
    </p:extLst>
  </p:cSld>
  <p:clrMapOvr>
    <a:masterClrMapping/>
  </p:clrMapOvr>
  <p:transition advClick="0"/>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0"/>
            <a:ext cx="7704856" cy="620688"/>
          </a:xfrm>
        </p:spPr>
        <p:txBody>
          <a:bodyPr>
            <a:noAutofit/>
          </a:bodyPr>
          <a:lstStyle/>
          <a:p>
            <a:r>
              <a:rPr lang="en-GB" sz="3600" dirty="0" smtClean="0"/>
              <a:t>M1.1</a:t>
            </a:r>
            <a:r>
              <a:rPr lang="en-GB" sz="3600" dirty="0" smtClean="0"/>
              <a:t> </a:t>
            </a:r>
            <a:r>
              <a:rPr lang="en-GB" sz="3600" dirty="0" smtClean="0"/>
              <a:t>– </a:t>
            </a:r>
            <a:r>
              <a:rPr lang="en-GB" sz="3600" dirty="0" smtClean="0"/>
              <a:t>Sourcing Alternatives</a:t>
            </a:r>
            <a:endParaRPr lang="en-GB" sz="3600" b="1" dirty="0" smtClean="0"/>
          </a:p>
        </p:txBody>
      </p:sp>
      <p:sp>
        <p:nvSpPr>
          <p:cNvPr id="2" name="Rectangle 1"/>
          <p:cNvSpPr/>
          <p:nvPr/>
        </p:nvSpPr>
        <p:spPr>
          <a:xfrm>
            <a:off x="179512" y="1052736"/>
            <a:ext cx="8712968" cy="5355312"/>
          </a:xfrm>
          <a:prstGeom prst="rect">
            <a:avLst/>
          </a:prstGeom>
        </p:spPr>
        <p:txBody>
          <a:bodyPr wrap="square" numCol="1" spcCol="72000">
            <a:spAutoFit/>
          </a:bodyPr>
          <a:lstStyle/>
          <a:p>
            <a:pPr marL="285750" indent="-285750">
              <a:buClr>
                <a:srgbClr val="0070C0"/>
              </a:buClr>
              <a:buSzPct val="68000"/>
              <a:buFont typeface="Arial" panose="020B0604020202020204" pitchFamily="34" charset="0"/>
              <a:buChar char="►"/>
            </a:pPr>
            <a:r>
              <a:rPr lang="en-US" sz="1900" dirty="0"/>
              <a:t>To meet M1, </a:t>
            </a:r>
            <a:r>
              <a:rPr lang="en-US" sz="1900" dirty="0" smtClean="0"/>
              <a:t>you must </a:t>
            </a:r>
            <a:r>
              <a:rPr lang="en-US" sz="1900" dirty="0"/>
              <a:t>show that </a:t>
            </a:r>
            <a:r>
              <a:rPr lang="en-US" sz="1900" dirty="0" smtClean="0"/>
              <a:t>you have </a:t>
            </a:r>
            <a:r>
              <a:rPr lang="en-US" sz="1900" dirty="0"/>
              <a:t>considered at least three different sources, and be able to identify the advantages and disadvantages of </a:t>
            </a:r>
            <a:r>
              <a:rPr lang="en-US" sz="1900" dirty="0" smtClean="0"/>
              <a:t>each.</a:t>
            </a:r>
          </a:p>
          <a:p>
            <a:pPr marL="285750" indent="-285750">
              <a:buClr>
                <a:srgbClr val="0070C0"/>
              </a:buClr>
              <a:buSzPct val="68000"/>
              <a:buFont typeface="Arial" panose="020B0604020202020204" pitchFamily="34" charset="0"/>
              <a:buChar char="►"/>
            </a:pPr>
            <a:r>
              <a:rPr lang="en-US" sz="1900" dirty="0" smtClean="0"/>
              <a:t>For example, for </a:t>
            </a:r>
            <a:r>
              <a:rPr lang="en-US" sz="1900" dirty="0"/>
              <a:t>a venue, </a:t>
            </a:r>
            <a:r>
              <a:rPr lang="en-US" sz="1900" dirty="0" smtClean="0"/>
              <a:t>the Martletts </a:t>
            </a:r>
            <a:r>
              <a:rPr lang="en-US" sz="1900" dirty="0"/>
              <a:t>has a large function room but is more expensive, </a:t>
            </a:r>
            <a:r>
              <a:rPr lang="en-US" sz="1900" dirty="0" smtClean="0"/>
              <a:t>Clair hall one </a:t>
            </a:r>
            <a:r>
              <a:rPr lang="en-US" sz="1900" dirty="0"/>
              <a:t>is close to the train station, but would have to use external </a:t>
            </a:r>
            <a:r>
              <a:rPr lang="en-US" sz="1900" dirty="0" smtClean="0"/>
              <a:t>caterers and the School Hall is cheaper but less formal for the students.</a:t>
            </a:r>
          </a:p>
          <a:p>
            <a:pPr marL="285750" indent="-285750">
              <a:buClr>
                <a:srgbClr val="0070C0"/>
              </a:buClr>
              <a:buSzPct val="68000"/>
              <a:buFont typeface="Arial" panose="020B0604020202020204" pitchFamily="34" charset="0"/>
              <a:buChar char="►"/>
            </a:pPr>
            <a:r>
              <a:rPr lang="en-US" sz="1900" dirty="0" smtClean="0"/>
              <a:t>You should do this for the three most important suppliers for your event and show evidence from different sources e.g. newspapers, internet, a recorded phone call or email.</a:t>
            </a:r>
          </a:p>
          <a:p>
            <a:pPr marL="285750" indent="-285750">
              <a:buClr>
                <a:srgbClr val="0070C0"/>
              </a:buClr>
              <a:buSzPct val="68000"/>
              <a:buFont typeface="Arial" panose="020B0604020202020204" pitchFamily="34" charset="0"/>
              <a:buChar char="►"/>
            </a:pPr>
            <a:r>
              <a:rPr lang="en-US" sz="1900" dirty="0" smtClean="0"/>
              <a:t>Evidence for this should be put into a report with the proof. In the write up you should explain the advantages and disadvantages of each supplier and made it clear why you choose the final outcome.</a:t>
            </a:r>
          </a:p>
          <a:p>
            <a:pPr marL="285750" indent="-285750">
              <a:buClr>
                <a:srgbClr val="0070C0"/>
              </a:buClr>
              <a:buSzPct val="68000"/>
              <a:buFont typeface="Arial" panose="020B0604020202020204" pitchFamily="34" charset="0"/>
              <a:buChar char="►"/>
            </a:pPr>
            <a:r>
              <a:rPr lang="en-US" sz="1900" dirty="0" smtClean="0"/>
              <a:t>For my event my three primary needs are Catering, Venue and DJ (band), all three will have different possibly sourcing locations and reasons (quality, food range, musical tastes, location, car parking, etc. so it would be easy to argue their merits and defects.</a:t>
            </a:r>
          </a:p>
          <a:p>
            <a:pPr>
              <a:buClr>
                <a:srgbClr val="0070C0"/>
              </a:buClr>
              <a:buSzPct val="68000"/>
            </a:pPr>
            <a:r>
              <a:rPr lang="en-US" sz="1900" b="1" dirty="0" smtClean="0">
                <a:solidFill>
                  <a:srgbClr val="FF0000"/>
                </a:solidFill>
              </a:rPr>
              <a:t>M1.1 </a:t>
            </a:r>
            <a:r>
              <a:rPr lang="en-US" sz="1900" b="1" dirty="0">
                <a:solidFill>
                  <a:srgbClr val="FF0000"/>
                </a:solidFill>
              </a:rPr>
              <a:t>– Task </a:t>
            </a:r>
            <a:r>
              <a:rPr lang="en-US" sz="1900" b="1" dirty="0" smtClean="0">
                <a:solidFill>
                  <a:srgbClr val="FF0000"/>
                </a:solidFill>
              </a:rPr>
              <a:t>05 </a:t>
            </a:r>
            <a:r>
              <a:rPr lang="en-US" sz="1900" b="1" dirty="0">
                <a:solidFill>
                  <a:srgbClr val="FF0000"/>
                </a:solidFill>
              </a:rPr>
              <a:t>– </a:t>
            </a:r>
            <a:r>
              <a:rPr lang="en-US" sz="1900" dirty="0" smtClean="0">
                <a:solidFill>
                  <a:srgbClr val="FF0000"/>
                </a:solidFill>
              </a:rPr>
              <a:t>Show evidence that you have considered at least 3 sources for 3 stages of your event</a:t>
            </a:r>
            <a:r>
              <a:rPr lang="en-US" sz="1900" dirty="0">
                <a:solidFill>
                  <a:srgbClr val="FF0000"/>
                </a:solidFill>
              </a:rPr>
              <a:t> and discuss the merits </a:t>
            </a:r>
            <a:r>
              <a:rPr lang="en-US" sz="1900" dirty="0" smtClean="0">
                <a:solidFill>
                  <a:srgbClr val="FF0000"/>
                </a:solidFill>
              </a:rPr>
              <a:t>of each selection..</a:t>
            </a:r>
            <a:endParaRPr lang="en-US" sz="1900" dirty="0"/>
          </a:p>
        </p:txBody>
      </p:sp>
    </p:spTree>
    <p:extLst>
      <p:ext uri="{BB962C8B-B14F-4D97-AF65-F5344CB8AC3E}">
        <p14:creationId xmlns:p14="http://schemas.microsoft.com/office/powerpoint/2010/main" val="2897235568"/>
      </p:ext>
    </p:extLst>
  </p:cSld>
  <p:clrMapOvr>
    <a:masterClrMapping/>
  </p:clrMapOvr>
  <p:transition advClick="0"/>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0"/>
            <a:ext cx="7704856" cy="620688"/>
          </a:xfrm>
        </p:spPr>
        <p:txBody>
          <a:bodyPr>
            <a:noAutofit/>
          </a:bodyPr>
          <a:lstStyle/>
          <a:p>
            <a:r>
              <a:rPr lang="en-GB" sz="3600" dirty="0" smtClean="0"/>
              <a:t>D1.1</a:t>
            </a:r>
            <a:r>
              <a:rPr lang="en-GB" sz="3600" dirty="0" smtClean="0"/>
              <a:t> </a:t>
            </a:r>
            <a:r>
              <a:rPr lang="en-GB" sz="3600" dirty="0" smtClean="0"/>
              <a:t>– </a:t>
            </a:r>
            <a:r>
              <a:rPr lang="en-GB" sz="3600" dirty="0" smtClean="0"/>
              <a:t>Sourcing Alternatives</a:t>
            </a:r>
            <a:endParaRPr lang="en-GB" sz="3600" b="1" dirty="0" smtClean="0"/>
          </a:p>
        </p:txBody>
      </p:sp>
      <p:sp>
        <p:nvSpPr>
          <p:cNvPr id="2" name="Rectangle 1"/>
          <p:cNvSpPr/>
          <p:nvPr/>
        </p:nvSpPr>
        <p:spPr>
          <a:xfrm>
            <a:off x="179512" y="1052736"/>
            <a:ext cx="8712968" cy="5632311"/>
          </a:xfrm>
          <a:prstGeom prst="rect">
            <a:avLst/>
          </a:prstGeom>
        </p:spPr>
        <p:txBody>
          <a:bodyPr wrap="square" numCol="1" spcCol="72000">
            <a:spAutoFit/>
          </a:bodyPr>
          <a:lstStyle/>
          <a:p>
            <a:pPr marL="285750" indent="-285750">
              <a:buClr>
                <a:srgbClr val="0070C0"/>
              </a:buClr>
              <a:buSzPct val="68000"/>
              <a:buFont typeface="Arial" panose="020B0604020202020204" pitchFamily="34" charset="0"/>
              <a:buChar char="►"/>
            </a:pPr>
            <a:r>
              <a:rPr lang="en-US" dirty="0" smtClean="0"/>
              <a:t>In </a:t>
            </a:r>
            <a:r>
              <a:rPr lang="en-US" dirty="0"/>
              <a:t>order to meet D1, </a:t>
            </a:r>
            <a:r>
              <a:rPr lang="en-US" dirty="0" smtClean="0"/>
              <a:t>you </a:t>
            </a:r>
            <a:r>
              <a:rPr lang="en-US" dirty="0"/>
              <a:t>must review </a:t>
            </a:r>
            <a:r>
              <a:rPr lang="en-US" dirty="0" smtClean="0"/>
              <a:t>your experiences </a:t>
            </a:r>
            <a:r>
              <a:rPr lang="en-US" dirty="0"/>
              <a:t>of sourcing and booking providers for their </a:t>
            </a:r>
            <a:r>
              <a:rPr lang="en-US" dirty="0" smtClean="0"/>
              <a:t>resource.</a:t>
            </a:r>
          </a:p>
          <a:p>
            <a:pPr marL="285750" indent="-285750">
              <a:buClr>
                <a:srgbClr val="0070C0"/>
              </a:buClr>
              <a:buSzPct val="68000"/>
              <a:buFont typeface="Arial" panose="020B0604020202020204" pitchFamily="34" charset="0"/>
              <a:buChar char="►"/>
            </a:pPr>
            <a:r>
              <a:rPr lang="en-US" dirty="0" smtClean="0"/>
              <a:t>To do so, answer the following questions:</a:t>
            </a:r>
          </a:p>
          <a:p>
            <a:pPr marL="800100" lvl="1" indent="-342900">
              <a:buClr>
                <a:srgbClr val="0070C0"/>
              </a:buClr>
              <a:buSzPct val="68000"/>
              <a:buFont typeface="+mj-lt"/>
              <a:buAutoNum type="arabicPeriod"/>
            </a:pPr>
            <a:r>
              <a:rPr lang="en-US" dirty="0" smtClean="0"/>
              <a:t>Was it easy to find suppliers for your resources.</a:t>
            </a:r>
          </a:p>
          <a:p>
            <a:pPr marL="800100" lvl="1" indent="-342900">
              <a:buClr>
                <a:srgbClr val="0070C0"/>
              </a:buClr>
              <a:buSzPct val="68000"/>
              <a:buFont typeface="+mj-lt"/>
              <a:buAutoNum type="arabicPeriod"/>
            </a:pPr>
            <a:r>
              <a:rPr lang="en-US" dirty="0" smtClean="0"/>
              <a:t>When looking at their details, can you interpret their costs.</a:t>
            </a:r>
          </a:p>
          <a:p>
            <a:pPr marL="800100" lvl="1" indent="-342900">
              <a:buClr>
                <a:srgbClr val="0070C0"/>
              </a:buClr>
              <a:buSzPct val="68000"/>
              <a:buFont typeface="+mj-lt"/>
              <a:buAutoNum type="arabicPeriod"/>
            </a:pPr>
            <a:r>
              <a:rPr lang="en-US" dirty="0" smtClean="0"/>
              <a:t>Were the suppliers friendly or did you source them only as a secondary source.</a:t>
            </a:r>
          </a:p>
          <a:p>
            <a:pPr marL="800100" lvl="1" indent="-342900">
              <a:buClr>
                <a:srgbClr val="0070C0"/>
              </a:buClr>
              <a:buSzPct val="68000"/>
              <a:buFont typeface="+mj-lt"/>
              <a:buAutoNum type="arabicPeriod"/>
            </a:pPr>
            <a:r>
              <a:rPr lang="en-US" dirty="0" smtClean="0"/>
              <a:t>Comment on the range of suppliers for one particular product.</a:t>
            </a:r>
          </a:p>
          <a:p>
            <a:pPr marL="800100" lvl="1" indent="-342900">
              <a:buClr>
                <a:srgbClr val="0070C0"/>
              </a:buClr>
              <a:buSzPct val="68000"/>
              <a:buFont typeface="+mj-lt"/>
              <a:buAutoNum type="arabicPeriod"/>
            </a:pPr>
            <a:r>
              <a:rPr lang="en-US" dirty="0" smtClean="0"/>
              <a:t>Comment on the level of detail found on supplier booking.</a:t>
            </a:r>
          </a:p>
          <a:p>
            <a:pPr marL="800100" lvl="1" indent="-342900">
              <a:buClr>
                <a:srgbClr val="0070C0"/>
              </a:buClr>
              <a:buSzPct val="68000"/>
              <a:buFont typeface="+mj-lt"/>
              <a:buAutoNum type="arabicPeriod"/>
            </a:pPr>
            <a:r>
              <a:rPr lang="en-US" dirty="0" smtClean="0"/>
              <a:t>Did you use a wide enough range of suppliers for your resources.</a:t>
            </a:r>
          </a:p>
          <a:p>
            <a:pPr marL="800100" lvl="1" indent="-342900">
              <a:buClr>
                <a:srgbClr val="0070C0"/>
              </a:buClr>
              <a:buSzPct val="68000"/>
              <a:buFont typeface="+mj-lt"/>
              <a:buAutoNum type="arabicPeriod"/>
            </a:pPr>
            <a:r>
              <a:rPr lang="en-US" dirty="0" smtClean="0"/>
              <a:t>What </a:t>
            </a:r>
            <a:r>
              <a:rPr lang="en-US" dirty="0"/>
              <a:t>were the problems you encountered with sourcing suppliers and materials</a:t>
            </a:r>
            <a:r>
              <a:rPr lang="en-US" dirty="0" smtClean="0"/>
              <a:t>.</a:t>
            </a:r>
          </a:p>
          <a:p>
            <a:pPr marL="800100" lvl="1" indent="-342900">
              <a:buClr>
                <a:srgbClr val="0070C0"/>
              </a:buClr>
              <a:buSzPct val="68000"/>
              <a:buFont typeface="+mj-lt"/>
              <a:buAutoNum type="arabicPeriod"/>
            </a:pPr>
            <a:r>
              <a:rPr lang="en-US" dirty="0" smtClean="0"/>
              <a:t>If you were to do this part of the task again, what would you do differently.</a:t>
            </a:r>
          </a:p>
          <a:p>
            <a:pPr>
              <a:buClr>
                <a:srgbClr val="0070C0"/>
              </a:buClr>
              <a:buSzPct val="68000"/>
            </a:pPr>
            <a:r>
              <a:rPr lang="en-US" b="1" dirty="0" smtClean="0">
                <a:solidFill>
                  <a:srgbClr val="FF0000"/>
                </a:solidFill>
              </a:rPr>
              <a:t>D1.1 – Task 06 </a:t>
            </a:r>
            <a:r>
              <a:rPr lang="en-US" dirty="0" smtClean="0">
                <a:solidFill>
                  <a:srgbClr val="FF0000"/>
                </a:solidFill>
              </a:rPr>
              <a:t>- Discuss and review your experiences in cataloging, sourcing, contacting and potentially booking suppliers for your event.</a:t>
            </a:r>
          </a:p>
          <a:p>
            <a:pPr>
              <a:buClr>
                <a:srgbClr val="0070C0"/>
              </a:buClr>
              <a:buSzPct val="68000"/>
            </a:pPr>
            <a:r>
              <a:rPr lang="en-US" b="1" dirty="0" smtClean="0">
                <a:solidFill>
                  <a:srgbClr val="FF0000"/>
                </a:solidFill>
              </a:rPr>
              <a:t>D1.1 – Task 07 </a:t>
            </a:r>
            <a:r>
              <a:rPr lang="en-US" dirty="0" smtClean="0">
                <a:solidFill>
                  <a:srgbClr val="FF0000"/>
                </a:solidFill>
              </a:rPr>
              <a:t>- Create </a:t>
            </a:r>
            <a:r>
              <a:rPr lang="en-US" dirty="0">
                <a:solidFill>
                  <a:srgbClr val="FF0000"/>
                </a:solidFill>
              </a:rPr>
              <a:t>a best-practice process for others to use in future when booking/arranging resources</a:t>
            </a:r>
            <a:r>
              <a:rPr lang="en-US" dirty="0" smtClean="0">
                <a:solidFill>
                  <a:srgbClr val="FF0000"/>
                </a:solidFill>
              </a:rPr>
              <a:t>.</a:t>
            </a:r>
          </a:p>
          <a:p>
            <a:pPr marL="285750" indent="-285750">
              <a:buClr>
                <a:srgbClr val="0070C0"/>
              </a:buClr>
              <a:buSzPct val="68000"/>
              <a:buFont typeface="Arial" panose="020B0604020202020204" pitchFamily="34" charset="0"/>
              <a:buChar char="►"/>
            </a:pPr>
            <a:r>
              <a:rPr lang="en-US" dirty="0" smtClean="0"/>
              <a:t>In this booklet, you will add to it in the next LO. In it you need to refer to communication method, communication manner and the advantages and disadvantages of supplier booking contact and method.</a:t>
            </a:r>
            <a:endParaRPr lang="en-US" dirty="0"/>
          </a:p>
        </p:txBody>
      </p:sp>
    </p:spTree>
    <p:extLst>
      <p:ext uri="{BB962C8B-B14F-4D97-AF65-F5344CB8AC3E}">
        <p14:creationId xmlns:p14="http://schemas.microsoft.com/office/powerpoint/2010/main" val="1327109622"/>
      </p:ext>
    </p:extLst>
  </p:cSld>
  <p:clrMapOvr>
    <a:masterClrMapping/>
  </p:clrMapOvr>
  <p:transition advClick="0"/>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177428" y="1052736"/>
            <a:ext cx="8729042" cy="5324535"/>
          </a:xfrm>
          <a:prstGeom prst="rect">
            <a:avLst/>
          </a:prstGeom>
        </p:spPr>
        <p:txBody>
          <a:bodyPr wrap="square">
            <a:spAutoFit/>
          </a:bodyPr>
          <a:lstStyle/>
          <a:p>
            <a:pPr>
              <a:buClr>
                <a:srgbClr val="0070C0"/>
              </a:buClr>
              <a:buSzPct val="68000"/>
            </a:pPr>
            <a:r>
              <a:rPr lang="en-GB" sz="2000" b="1" dirty="0">
                <a:solidFill>
                  <a:srgbClr val="FF0000"/>
                </a:solidFill>
              </a:rPr>
              <a:t>P2.1 – Task 01 – </a:t>
            </a:r>
            <a:r>
              <a:rPr lang="en-GB" sz="2000" dirty="0">
                <a:solidFill>
                  <a:srgbClr val="FF0000"/>
                </a:solidFill>
              </a:rPr>
              <a:t>Explain the different types of suppliers and then source from different mediums suppliers for your event in terms of Internal, External, Specialist equipment and Caterers.</a:t>
            </a:r>
          </a:p>
          <a:p>
            <a:pPr>
              <a:buClr>
                <a:srgbClr val="0070C0"/>
              </a:buClr>
              <a:buSzPct val="68000"/>
            </a:pPr>
            <a:r>
              <a:rPr lang="en-GB" sz="2000" b="1" dirty="0" smtClean="0">
                <a:solidFill>
                  <a:srgbClr val="FF0000"/>
                </a:solidFill>
              </a:rPr>
              <a:t>P2.2 </a:t>
            </a:r>
            <a:r>
              <a:rPr lang="en-GB" sz="2000" b="1" dirty="0">
                <a:solidFill>
                  <a:srgbClr val="FF0000"/>
                </a:solidFill>
              </a:rPr>
              <a:t>– Task 02 – </a:t>
            </a:r>
            <a:r>
              <a:rPr lang="en-GB" sz="2000" dirty="0">
                <a:solidFill>
                  <a:srgbClr val="FF0000"/>
                </a:solidFill>
              </a:rPr>
              <a:t>Explain and demonstrate the different types of event supplier sources, and explain the benefits and disadvantages of these types of sources for your event.</a:t>
            </a:r>
          </a:p>
          <a:p>
            <a:r>
              <a:rPr lang="en-US" sz="2000" b="1" dirty="0">
                <a:solidFill>
                  <a:srgbClr val="FF0000"/>
                </a:solidFill>
              </a:rPr>
              <a:t>P2.3 – Task 03 – </a:t>
            </a:r>
            <a:r>
              <a:rPr lang="en-US" sz="2000" dirty="0">
                <a:solidFill>
                  <a:srgbClr val="FF0000"/>
                </a:solidFill>
              </a:rPr>
              <a:t>Discuss with evidence of the suppliers chosen and those rejected, the different kinds of objectives and why knowledge of the suppliers can have an influence on the outcome of an event.</a:t>
            </a:r>
            <a:endParaRPr lang="en-GB" sz="2000" dirty="0">
              <a:solidFill>
                <a:srgbClr val="FF0000"/>
              </a:solidFill>
            </a:endParaRPr>
          </a:p>
          <a:p>
            <a:pPr>
              <a:buClr>
                <a:srgbClr val="0070C0"/>
              </a:buClr>
              <a:buSzPct val="68000"/>
            </a:pPr>
            <a:r>
              <a:rPr lang="en-US" sz="2000" b="1" dirty="0" smtClean="0">
                <a:solidFill>
                  <a:srgbClr val="FF0000"/>
                </a:solidFill>
              </a:rPr>
              <a:t>P2.4 </a:t>
            </a:r>
            <a:r>
              <a:rPr lang="en-US" sz="2000" b="1" dirty="0">
                <a:solidFill>
                  <a:srgbClr val="FF0000"/>
                </a:solidFill>
              </a:rPr>
              <a:t>– Task 04</a:t>
            </a:r>
            <a:r>
              <a:rPr lang="en-US" sz="2000" dirty="0">
                <a:solidFill>
                  <a:srgbClr val="FF0000"/>
                </a:solidFill>
              </a:rPr>
              <a:t> – Discuss the range of materials needed for your event with the suppliers and choices considered.</a:t>
            </a:r>
          </a:p>
          <a:p>
            <a:pPr>
              <a:buClr>
                <a:srgbClr val="0070C0"/>
              </a:buClr>
              <a:buSzPct val="68000"/>
            </a:pPr>
            <a:r>
              <a:rPr lang="en-US" sz="2000" b="1" dirty="0" smtClean="0">
                <a:solidFill>
                  <a:srgbClr val="FF0000"/>
                </a:solidFill>
              </a:rPr>
              <a:t>M1.1 </a:t>
            </a:r>
            <a:r>
              <a:rPr lang="en-US" sz="2000" b="1" dirty="0">
                <a:solidFill>
                  <a:srgbClr val="FF0000"/>
                </a:solidFill>
              </a:rPr>
              <a:t>– Task 05 – </a:t>
            </a:r>
            <a:r>
              <a:rPr lang="en-US" sz="2000" dirty="0">
                <a:solidFill>
                  <a:srgbClr val="FF0000"/>
                </a:solidFill>
              </a:rPr>
              <a:t>Show evidence that you have considered at least 3 sources for 3 stages of your event and discuss the merits of each selection..</a:t>
            </a:r>
            <a:endParaRPr lang="en-US" sz="2000" dirty="0"/>
          </a:p>
          <a:p>
            <a:pPr>
              <a:buClr>
                <a:srgbClr val="0070C0"/>
              </a:buClr>
              <a:buSzPct val="68000"/>
            </a:pPr>
            <a:r>
              <a:rPr lang="en-US" sz="2000" b="1" dirty="0" smtClean="0">
                <a:solidFill>
                  <a:srgbClr val="FF0000"/>
                </a:solidFill>
              </a:rPr>
              <a:t>D1.1 </a:t>
            </a:r>
            <a:r>
              <a:rPr lang="en-US" sz="2000" b="1" dirty="0">
                <a:solidFill>
                  <a:srgbClr val="FF0000"/>
                </a:solidFill>
              </a:rPr>
              <a:t>– Task 06 </a:t>
            </a:r>
            <a:r>
              <a:rPr lang="en-US" sz="2000" dirty="0">
                <a:solidFill>
                  <a:srgbClr val="FF0000"/>
                </a:solidFill>
              </a:rPr>
              <a:t>- Discuss and review your experiences in cataloging, sourcing, contacting and potentially booking suppliers for your event.</a:t>
            </a:r>
          </a:p>
          <a:p>
            <a:pPr>
              <a:buClr>
                <a:srgbClr val="0070C0"/>
              </a:buClr>
              <a:buSzPct val="68000"/>
            </a:pPr>
            <a:r>
              <a:rPr lang="en-US" sz="2000" b="1" dirty="0">
                <a:solidFill>
                  <a:srgbClr val="FF0000"/>
                </a:solidFill>
              </a:rPr>
              <a:t>D1.1 – Task 07 </a:t>
            </a:r>
            <a:r>
              <a:rPr lang="en-US" sz="2000" dirty="0">
                <a:solidFill>
                  <a:srgbClr val="FF0000"/>
                </a:solidFill>
              </a:rPr>
              <a:t>- Create a best-practice process for others to use in future when booking/arranging resources.</a:t>
            </a:r>
          </a:p>
        </p:txBody>
      </p:sp>
      <p:sp>
        <p:nvSpPr>
          <p:cNvPr id="14" name="Title 2"/>
          <p:cNvSpPr>
            <a:spLocks noGrp="1"/>
          </p:cNvSpPr>
          <p:nvPr>
            <p:ph type="title"/>
          </p:nvPr>
        </p:nvSpPr>
        <p:spPr>
          <a:xfrm>
            <a:off x="35496" y="44624"/>
            <a:ext cx="7992888" cy="548680"/>
          </a:xfrm>
        </p:spPr>
        <p:txBody>
          <a:bodyPr>
            <a:noAutofit/>
          </a:bodyPr>
          <a:lstStyle/>
          <a:p>
            <a:pPr>
              <a:buClr>
                <a:srgbClr val="C00000"/>
              </a:buClr>
            </a:pPr>
            <a:r>
              <a:rPr lang="en-IE" sz="4000" dirty="0" smtClean="0"/>
              <a:t>LO2 – Assessment Criteria</a:t>
            </a:r>
            <a:endParaRPr lang="en-GB" sz="4000" dirty="0"/>
          </a:p>
        </p:txBody>
      </p:sp>
    </p:spTree>
    <p:extLst>
      <p:ext uri="{BB962C8B-B14F-4D97-AF65-F5344CB8AC3E}">
        <p14:creationId xmlns:p14="http://schemas.microsoft.com/office/powerpoint/2010/main" val="2794140128"/>
      </p:ext>
    </p:extLst>
  </p:cSld>
  <p:clrMapOvr>
    <a:masterClrMapping/>
  </p:clrMapOvr>
  <p:transition advClick="0"/>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0"/>
            <a:ext cx="7704856" cy="692696"/>
          </a:xfrm>
        </p:spPr>
        <p:txBody>
          <a:bodyPr>
            <a:noAutofit/>
          </a:bodyPr>
          <a:lstStyle/>
          <a:p>
            <a:r>
              <a:rPr lang="en-GB" sz="4000" dirty="0" smtClean="0"/>
              <a:t>Assessment Criteria</a:t>
            </a:r>
            <a:endParaRPr lang="en-GB" sz="3900" b="1" dirty="0" smtClean="0"/>
          </a:p>
        </p:txBody>
      </p:sp>
      <p:graphicFrame>
        <p:nvGraphicFramePr>
          <p:cNvPr id="4" name="Table 3"/>
          <p:cNvGraphicFramePr>
            <a:graphicFrameLocks noGrp="1"/>
          </p:cNvGraphicFramePr>
          <p:nvPr>
            <p:extLst>
              <p:ext uri="{D42A27DB-BD31-4B8C-83A1-F6EECF244321}">
                <p14:modId xmlns:p14="http://schemas.microsoft.com/office/powerpoint/2010/main" val="557510414"/>
              </p:ext>
            </p:extLst>
          </p:nvPr>
        </p:nvGraphicFramePr>
        <p:xfrm>
          <a:off x="251520" y="1052736"/>
          <a:ext cx="8640960" cy="5550408"/>
        </p:xfrm>
        <a:graphic>
          <a:graphicData uri="http://schemas.openxmlformats.org/drawingml/2006/table">
            <a:tbl>
              <a:tblPr firstRow="1" bandRow="1">
                <a:tableStyleId>{B301B821-A1FF-4177-AEE7-76D212191A09}</a:tableStyleId>
              </a:tblPr>
              <a:tblGrid>
                <a:gridCol w="1944216"/>
                <a:gridCol w="2448272"/>
                <a:gridCol w="2016224"/>
                <a:gridCol w="2232248"/>
              </a:tblGrid>
              <a:tr h="202312">
                <a:tc>
                  <a:txBody>
                    <a:bodyPr/>
                    <a:lstStyle/>
                    <a:p>
                      <a:pPr algn="ctr"/>
                      <a:r>
                        <a:rPr lang="en-GB" sz="1020" dirty="0" smtClean="0"/>
                        <a:t>The Learner will</a:t>
                      </a:r>
                      <a:endParaRPr lang="en-GB" sz="1020" b="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r>
                        <a:rPr lang="en-US" sz="1020" dirty="0" smtClean="0"/>
                        <a:t>Pass</a:t>
                      </a:r>
                    </a:p>
                    <a:p>
                      <a:pPr algn="l"/>
                      <a:r>
                        <a:rPr lang="en-US" sz="1020" dirty="0" smtClean="0"/>
                        <a:t>The assessment criteria are the Pass requirements for this unit.</a:t>
                      </a:r>
                      <a:endParaRPr lang="en-GB" sz="1020" b="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r>
                        <a:rPr lang="en-US" sz="1020" dirty="0" smtClean="0"/>
                        <a:t>Merit</a:t>
                      </a:r>
                    </a:p>
                    <a:p>
                      <a:pPr algn="l"/>
                      <a:r>
                        <a:rPr lang="en-US" sz="1020" dirty="0" smtClean="0"/>
                        <a:t>To achieve a Merit the evidence must show that, in addition to the Pass criteria, the candidate is able to:</a:t>
                      </a:r>
                      <a:endParaRPr lang="en-GB" sz="1020" b="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r>
                        <a:rPr lang="en-US" sz="1020" dirty="0" smtClean="0"/>
                        <a:t>Distinction</a:t>
                      </a:r>
                    </a:p>
                    <a:p>
                      <a:pPr algn="l"/>
                      <a:r>
                        <a:rPr lang="en-US" sz="1020" dirty="0" smtClean="0"/>
                        <a:t>To achieve a Distinction the evidence must show that, in addition to the Pass and Merit criteria, the candidate is able to:</a:t>
                      </a:r>
                      <a:endParaRPr lang="en-GB" sz="1020" b="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534294">
                <a:tc>
                  <a:txBody>
                    <a:bodyPr/>
                    <a:lstStyle/>
                    <a:p>
                      <a:r>
                        <a:rPr kumimoji="0" lang="en-US" sz="1020" b="0" i="0" u="none" strike="noStrike" kern="1200" baseline="0" dirty="0" smtClean="0">
                          <a:solidFill>
                            <a:schemeClr val="dk1"/>
                          </a:solidFill>
                          <a:latin typeface="Arial" panose="020B0604020202020204" pitchFamily="34" charset="0"/>
                          <a:ea typeface="+mn-ea"/>
                          <a:cs typeface="Arial" panose="020B0604020202020204" pitchFamily="34" charset="0"/>
                        </a:rPr>
                        <a:t>1. Be able to identify resources needed to support the organisation of a business event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0" lang="en-US" sz="1020" b="0" i="0" u="none" strike="noStrike" kern="1200" baseline="0" dirty="0" smtClean="0">
                          <a:solidFill>
                            <a:schemeClr val="dk1"/>
                          </a:solidFill>
                          <a:latin typeface="Arial" panose="020B0604020202020204" pitchFamily="34" charset="0"/>
                          <a:ea typeface="+mn-ea"/>
                          <a:cs typeface="Arial" panose="020B0604020202020204" pitchFamily="34" charset="0"/>
                        </a:rPr>
                        <a:t>P1: Identify the resources they need to source to aid the organisation of an event and any relevant constraints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endParaRPr kumimoji="0" lang="en-US" sz="1020" b="0" i="0" u="none" strike="noStrike" kern="1200" baseline="0" dirty="0" smtClean="0">
                        <a:solidFill>
                          <a:schemeClr val="dk1"/>
                        </a:solidFill>
                        <a:latin typeface="Arial" panose="020B0604020202020204" pitchFamily="34" charset="0"/>
                        <a:ea typeface="+mn-ea"/>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endParaRPr kumimoji="0" lang="en-US" sz="1020" b="0" i="0" u="none" strike="noStrike" kern="1200" baseline="0" dirty="0" smtClean="0">
                        <a:solidFill>
                          <a:schemeClr val="dk1"/>
                        </a:solidFill>
                        <a:latin typeface="Arial" panose="020B0604020202020204" pitchFamily="34" charset="0"/>
                        <a:ea typeface="+mn-ea"/>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651912">
                <a:tc>
                  <a:txBody>
                    <a:bodyPr/>
                    <a:lstStyle/>
                    <a:p>
                      <a:r>
                        <a:rPr kumimoji="0" lang="en-US" sz="1020" b="0" i="0" u="none" strike="noStrike" kern="1200" baseline="0" dirty="0" smtClean="0">
                          <a:solidFill>
                            <a:schemeClr val="dk1"/>
                          </a:solidFill>
                          <a:latin typeface="Arial" panose="020B0604020202020204" pitchFamily="34" charset="0"/>
                          <a:ea typeface="+mn-ea"/>
                          <a:cs typeface="Arial" panose="020B0604020202020204" pitchFamily="34" charset="0"/>
                        </a:rPr>
                        <a:t>2. Be able to source event resources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tc>
                  <a:txBody>
                    <a:bodyPr/>
                    <a:lstStyle/>
                    <a:p>
                      <a:r>
                        <a:rPr kumimoji="0" lang="en-US" sz="1020" b="0" i="0" u="none" strike="noStrike" kern="1200" baseline="0" dirty="0" smtClean="0">
                          <a:solidFill>
                            <a:schemeClr val="dk1"/>
                          </a:solidFill>
                          <a:latin typeface="Arial" panose="020B0604020202020204" pitchFamily="34" charset="0"/>
                          <a:ea typeface="+mn-ea"/>
                          <a:cs typeface="Arial" panose="020B0604020202020204" pitchFamily="34" charset="0"/>
                        </a:rPr>
                        <a:t>P2: Investigate sources that can provide the resources required for an event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tc>
                  <a:txBody>
                    <a:bodyPr/>
                    <a:lstStyle/>
                    <a:p>
                      <a:r>
                        <a:rPr kumimoji="0" lang="en-US" sz="1020" b="0" i="0" u="none" strike="noStrike" kern="1200" baseline="0" dirty="0" smtClean="0">
                          <a:solidFill>
                            <a:schemeClr val="dk1"/>
                          </a:solidFill>
                          <a:latin typeface="Arial" panose="020B0604020202020204" pitchFamily="34" charset="0"/>
                          <a:ea typeface="+mn-ea"/>
                          <a:cs typeface="Arial" panose="020B0604020202020204" pitchFamily="34" charset="0"/>
                        </a:rPr>
                        <a:t>M1: Identify a range of sources for their resource, including the advantages and disadvantages of each source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tc rowSpan="3">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20" b="0" i="0" u="none" strike="noStrike" kern="1200" baseline="0" dirty="0" smtClean="0">
                          <a:solidFill>
                            <a:schemeClr val="dk1"/>
                          </a:solidFill>
                          <a:latin typeface="Arial" panose="020B0604020202020204" pitchFamily="34" charset="0"/>
                          <a:ea typeface="+mn-ea"/>
                          <a:cs typeface="Arial" panose="020B0604020202020204" pitchFamily="34" charset="0"/>
                        </a:rPr>
                        <a:t>D1: Create a best-practice process for others for future booking</a:t>
                      </a:r>
                      <a:r>
                        <a:rPr kumimoji="0" lang="en-US" sz="1020" b="0" i="0" u="none" strike="noStrike" kern="1200" baseline="0" dirty="0" smtClean="0">
                          <a:solidFill>
                            <a:schemeClr val="dk1"/>
                          </a:solidFill>
                          <a:latin typeface="Arial" panose="020B0604020202020204" pitchFamily="34" charset="0"/>
                          <a:ea typeface="+mn-ea"/>
                          <a:cs typeface="Arial" panose="020B0604020202020204" pitchFamily="34" charset="0"/>
                        </a:rPr>
                        <a:t>/ arranging </a:t>
                      </a:r>
                      <a:r>
                        <a:rPr kumimoji="0" lang="en-US" sz="1020" b="0" i="0" u="none" strike="noStrike" kern="1200" baseline="0" dirty="0" smtClean="0">
                          <a:solidFill>
                            <a:schemeClr val="dk1"/>
                          </a:solidFill>
                          <a:latin typeface="Arial" panose="020B0604020202020204" pitchFamily="34" charset="0"/>
                          <a:ea typeface="+mn-ea"/>
                          <a:cs typeface="Arial" panose="020B0604020202020204" pitchFamily="34" charset="0"/>
                        </a:rPr>
                        <a:t>of resources, including recommendations for the prevention of issues, based on a review of own experience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tr>
              <a:tr h="541020">
                <a:tc rowSpan="2">
                  <a:txBody>
                    <a:bodyPr/>
                    <a:lstStyle/>
                    <a:p>
                      <a:r>
                        <a:rPr kumimoji="0" lang="en-US" sz="1020" b="0" i="0" u="none" strike="noStrike" kern="1200" baseline="0" dirty="0" smtClean="0">
                          <a:solidFill>
                            <a:schemeClr val="dk1"/>
                          </a:solidFill>
                          <a:latin typeface="Arial" panose="020B0604020202020204" pitchFamily="34" charset="0"/>
                          <a:ea typeface="+mn-ea"/>
                          <a:cs typeface="Arial" panose="020B0604020202020204" pitchFamily="34" charset="0"/>
                        </a:rPr>
                        <a:t>3. Be able to make and confirm event arrangements with relevant parties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0" lang="en-US" sz="1020" b="0" i="0" u="none" strike="noStrike" kern="1200" baseline="0" dirty="0" smtClean="0">
                          <a:solidFill>
                            <a:schemeClr val="dk1"/>
                          </a:solidFill>
                          <a:latin typeface="Arial" panose="020B0604020202020204" pitchFamily="34" charset="0"/>
                          <a:ea typeface="+mn-ea"/>
                          <a:cs typeface="Arial" panose="020B0604020202020204" pitchFamily="34" charset="0"/>
                        </a:rPr>
                        <a:t>P3: Arrange for production of, or book, the required resources with their chosen source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row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020" b="0" i="0" u="none" strike="noStrike" kern="1200" baseline="0" dirty="0" smtClean="0">
                        <a:solidFill>
                          <a:schemeClr val="dk1"/>
                        </a:solidFill>
                        <a:latin typeface="Arial" panose="020B0604020202020204" pitchFamily="34" charset="0"/>
                        <a:ea typeface="+mn-ea"/>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vMerge="1">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400" b="0" i="0" u="none" strike="noStrike" kern="1200" baseline="0" dirty="0" smtClean="0">
                        <a:solidFill>
                          <a:schemeClr val="dk1"/>
                        </a:solidFill>
                        <a:latin typeface="Arial" panose="020B0604020202020204" pitchFamily="34" charset="0"/>
                        <a:ea typeface="+mn-ea"/>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541020">
                <a:tc vMerge="1">
                  <a:txBody>
                    <a:bodyPr/>
                    <a:lstStyle/>
                    <a:p>
                      <a:endParaRPr lang="en-GB"/>
                    </a:p>
                  </a:txBody>
                  <a:tcPr/>
                </a:tc>
                <a:tc>
                  <a:txBody>
                    <a:bodyPr/>
                    <a:lstStyle/>
                    <a:p>
                      <a:r>
                        <a:rPr kumimoji="0" lang="en-US" sz="1020" b="0" i="0" u="none" strike="noStrike" kern="1200" baseline="0" dirty="0" smtClean="0">
                          <a:solidFill>
                            <a:schemeClr val="dk1"/>
                          </a:solidFill>
                          <a:latin typeface="Arial" panose="020B0604020202020204" pitchFamily="34" charset="0"/>
                          <a:ea typeface="+mn-ea"/>
                          <a:cs typeface="Arial" panose="020B0604020202020204" pitchFamily="34" charset="0"/>
                        </a:rPr>
                        <a:t>P4: Communicate the arrangements for an event to relevant parties, using appropriate communication channels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vMerge="1">
                  <a:txBody>
                    <a:bodyPr/>
                    <a:lstStyle/>
                    <a:p>
                      <a:endParaRPr lang="en-GB"/>
                    </a:p>
                  </a:txBody>
                  <a:tcPr/>
                </a:tc>
                <a:tc vMerge="1">
                  <a:txBody>
                    <a:bodyPr/>
                    <a:lstStyle/>
                    <a:p>
                      <a:endParaRPr lang="en-GB"/>
                    </a:p>
                  </a:txBody>
                  <a:tcPr/>
                </a:tc>
              </a:tr>
              <a:tr h="457200">
                <a:tc>
                  <a:txBody>
                    <a:bodyPr/>
                    <a:lstStyle/>
                    <a:p>
                      <a:r>
                        <a:rPr kumimoji="0" lang="en-US" sz="1020" b="0" i="0" u="none" strike="noStrike" kern="1200" baseline="0" dirty="0" smtClean="0">
                          <a:solidFill>
                            <a:schemeClr val="dk1"/>
                          </a:solidFill>
                          <a:latin typeface="Arial" panose="020B0604020202020204" pitchFamily="34" charset="0"/>
                          <a:ea typeface="+mn-ea"/>
                          <a:cs typeface="Arial" panose="020B0604020202020204" pitchFamily="34" charset="0"/>
                        </a:rPr>
                        <a:t>4. Be able to inform other team members of progress against the plan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20" b="0" i="0" u="none" strike="noStrike" kern="1200" baseline="0" dirty="0" smtClean="0">
                          <a:solidFill>
                            <a:schemeClr val="dk1"/>
                          </a:solidFill>
                          <a:latin typeface="Arial" panose="020B0604020202020204" pitchFamily="34" charset="0"/>
                          <a:ea typeface="+mn-ea"/>
                          <a:cs typeface="Arial" panose="020B0604020202020204" pitchFamily="34" charset="0"/>
                        </a:rPr>
                        <a:t>P5: Create a progress report and share it with the event organisation team using appropriate communication channels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row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20" b="0" i="0" u="none" strike="noStrike" kern="1200" baseline="0" dirty="0" smtClean="0">
                          <a:solidFill>
                            <a:schemeClr val="dk1"/>
                          </a:solidFill>
                          <a:latin typeface="Arial" panose="020B0604020202020204" pitchFamily="34" charset="0"/>
                          <a:ea typeface="+mn-ea"/>
                          <a:cs typeface="Arial" panose="020B0604020202020204" pitchFamily="34" charset="0"/>
                        </a:rPr>
                        <a:t>M2: Update their report showing dependencies between own tasks and those of others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020" b="0" i="0" u="none" strike="noStrike" kern="1200" baseline="0" dirty="0" smtClean="0">
                        <a:solidFill>
                          <a:schemeClr val="dk1"/>
                        </a:solidFill>
                        <a:latin typeface="Arial" panose="020B0604020202020204" pitchFamily="34" charset="0"/>
                        <a:ea typeface="+mn-ea"/>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457200">
                <a:tc>
                  <a:txBody>
                    <a:bodyPr/>
                    <a:lstStyle/>
                    <a:p>
                      <a:r>
                        <a:rPr kumimoji="0" lang="en-US" sz="1020" b="0" i="0" u="none" strike="noStrike" kern="1200" baseline="0" dirty="0" smtClean="0">
                          <a:solidFill>
                            <a:schemeClr val="dk1"/>
                          </a:solidFill>
                          <a:latin typeface="Arial" panose="020B0604020202020204" pitchFamily="34" charset="0"/>
                          <a:ea typeface="+mn-ea"/>
                          <a:cs typeface="Arial" panose="020B0604020202020204" pitchFamily="34" charset="0"/>
                        </a:rPr>
                        <a:t>5. Be able to plan to prevent problems with a business event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20" b="0" i="0" u="none" strike="noStrike" kern="1200" baseline="0" dirty="0" smtClean="0">
                          <a:solidFill>
                            <a:schemeClr val="dk1"/>
                          </a:solidFill>
                          <a:latin typeface="Arial" panose="020B0604020202020204" pitchFamily="34" charset="0"/>
                          <a:ea typeface="+mn-ea"/>
                          <a:cs typeface="Arial" panose="020B0604020202020204" pitchFamily="34" charset="0"/>
                        </a:rPr>
                        <a:t>P6: Take steps to mitigate the likelihood of problems occurring</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vMerge="1">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400" b="0" i="0" u="none" strike="noStrike" kern="1200" baseline="0" dirty="0" smtClean="0">
                        <a:solidFill>
                          <a:schemeClr val="dk1"/>
                        </a:solidFill>
                        <a:latin typeface="Arial" panose="020B0604020202020204" pitchFamily="34" charset="0"/>
                        <a:ea typeface="+mn-ea"/>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20" b="0" i="0" u="none" strike="noStrike" kern="1200" baseline="0" dirty="0" smtClean="0">
                          <a:solidFill>
                            <a:schemeClr val="dk1"/>
                          </a:solidFill>
                          <a:latin typeface="Arial" panose="020B0604020202020204" pitchFamily="34" charset="0"/>
                          <a:ea typeface="+mn-ea"/>
                          <a:cs typeface="Arial" panose="020B0604020202020204" pitchFamily="34" charset="0"/>
                        </a:rPr>
                        <a:t>D2: Assess the most likely problems and produce a contingency plan to address them</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457200">
                <a:tc>
                  <a:txBody>
                    <a:bodyPr/>
                    <a:lstStyle/>
                    <a:p>
                      <a:r>
                        <a:rPr kumimoji="0" lang="en-US" sz="1020" b="0" i="0" u="none" strike="noStrike" kern="1200" baseline="0" dirty="0" smtClean="0">
                          <a:solidFill>
                            <a:schemeClr val="dk1"/>
                          </a:solidFill>
                          <a:latin typeface="Arial" panose="020B0604020202020204" pitchFamily="34" charset="0"/>
                          <a:ea typeface="+mn-ea"/>
                          <a:cs typeface="Arial" panose="020B0604020202020204" pitchFamily="34" charset="0"/>
                        </a:rPr>
                        <a:t>6. Review your own performance when organising a business event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20" b="0" i="0" u="none" strike="noStrike" kern="1200" baseline="0" dirty="0" smtClean="0">
                          <a:solidFill>
                            <a:schemeClr val="dk1"/>
                          </a:solidFill>
                          <a:latin typeface="Arial" panose="020B0604020202020204" pitchFamily="34" charset="0"/>
                          <a:ea typeface="+mn-ea"/>
                          <a:cs typeface="Arial" panose="020B0604020202020204" pitchFamily="34" charset="0"/>
                        </a:rPr>
                        <a:t>P7: Review own performance in supporting the organisation of an event, identifying strengths and areas for development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20" b="0" i="0" u="none" strike="noStrike" kern="1200" baseline="0" dirty="0" smtClean="0">
                          <a:solidFill>
                            <a:schemeClr val="dk1"/>
                          </a:solidFill>
                          <a:latin typeface="Arial" panose="020B0604020202020204" pitchFamily="34" charset="0"/>
                          <a:ea typeface="+mn-ea"/>
                          <a:cs typeface="Arial" panose="020B0604020202020204" pitchFamily="34" charset="0"/>
                        </a:rPr>
                        <a:t>M3: Share and discuss own self-assessment with a colleague to seek their opinions and confirm areas for improvement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020" b="0" i="0" u="none" strike="noStrike" kern="1200" baseline="0" dirty="0" smtClean="0">
                        <a:solidFill>
                          <a:schemeClr val="dk1"/>
                        </a:solidFill>
                        <a:latin typeface="Arial" panose="020B0604020202020204" pitchFamily="34" charset="0"/>
                        <a:ea typeface="+mn-ea"/>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4081539807"/>
      </p:ext>
    </p:extLst>
  </p:cSld>
  <p:clrMapOvr>
    <a:masterClrMapping/>
  </p:clrMapOvr>
  <p:transition advClick="0"/>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179512" y="1002088"/>
            <a:ext cx="8712968" cy="5509200"/>
          </a:xfrm>
          <a:prstGeom prst="rect">
            <a:avLst/>
          </a:prstGeom>
        </p:spPr>
        <p:txBody>
          <a:bodyPr wrap="square">
            <a:spAutoFit/>
          </a:bodyPr>
          <a:lstStyle/>
          <a:p>
            <a:pPr marL="354013" indent="-354013">
              <a:buClr>
                <a:schemeClr val="accent1">
                  <a:lumMod val="75000"/>
                </a:schemeClr>
              </a:buClr>
              <a:buSzPct val="68000"/>
              <a:buFontTx/>
              <a:buChar char="►"/>
            </a:pPr>
            <a:r>
              <a:rPr lang="en-US" sz="2200" b="1" dirty="0" smtClean="0"/>
              <a:t>P2 </a:t>
            </a:r>
            <a:r>
              <a:rPr lang="en-US" sz="2200" dirty="0"/>
              <a:t>involves learners thinking about how and where to source the resources required to organise the event. Learners should use a range of sources (e.g. the internet, social media, local magazines, internal information sources) to identify potential sources for each resource they are responsible for, for the event. Evidence of the different sources considered must be included in the learner’s portfolios. </a:t>
            </a:r>
            <a:endParaRPr lang="en-US" sz="2200" dirty="0" smtClean="0"/>
          </a:p>
          <a:p>
            <a:pPr marL="354013" indent="-354013">
              <a:buClr>
                <a:schemeClr val="accent1">
                  <a:lumMod val="75000"/>
                </a:schemeClr>
              </a:buClr>
              <a:buSzPct val="68000"/>
              <a:buFontTx/>
              <a:buChar char="►"/>
            </a:pPr>
            <a:r>
              <a:rPr lang="en-US" sz="2200" dirty="0" smtClean="0"/>
              <a:t>To </a:t>
            </a:r>
            <a:r>
              <a:rPr lang="en-US" sz="2200" dirty="0"/>
              <a:t>meet </a:t>
            </a:r>
            <a:r>
              <a:rPr lang="en-US" sz="2200" b="1" dirty="0"/>
              <a:t>M1</a:t>
            </a:r>
            <a:r>
              <a:rPr lang="en-US" sz="2200" dirty="0"/>
              <a:t>, learners must show that they have considered </a:t>
            </a:r>
            <a:r>
              <a:rPr lang="en-US" sz="2200" b="1" dirty="0"/>
              <a:t>at least three different </a:t>
            </a:r>
            <a:r>
              <a:rPr lang="en-US" sz="2200" dirty="0"/>
              <a:t>sources, and be able to identify the advantages and disadvantages of each e.g. for a venue, one has a large function room but is more expensive, one is close to the train station, but would have to use external caterers etc. </a:t>
            </a:r>
          </a:p>
          <a:p>
            <a:pPr marL="354013" indent="-354013">
              <a:buClr>
                <a:schemeClr val="accent1">
                  <a:lumMod val="75000"/>
                </a:schemeClr>
              </a:buClr>
              <a:buSzPct val="68000"/>
              <a:buFontTx/>
              <a:buChar char="►"/>
            </a:pPr>
            <a:r>
              <a:rPr lang="en-US" sz="2200" b="1" dirty="0" smtClean="0">
                <a:latin typeface="Arial" panose="020B0604020202020204" pitchFamily="34" charset="0"/>
                <a:cs typeface="Arial" panose="020B0604020202020204" pitchFamily="34" charset="0"/>
              </a:rPr>
              <a:t>D1</a:t>
            </a:r>
            <a:r>
              <a:rPr lang="en-US" sz="2200" dirty="0" smtClean="0">
                <a:latin typeface="Arial" panose="020B0604020202020204" pitchFamily="34" charset="0"/>
                <a:cs typeface="Arial" panose="020B0604020202020204" pitchFamily="34" charset="0"/>
              </a:rPr>
              <a:t> </a:t>
            </a:r>
            <a:r>
              <a:rPr lang="en-US" sz="2200" dirty="0">
                <a:latin typeface="Arial" panose="020B0604020202020204" pitchFamily="34" charset="0"/>
                <a:cs typeface="Arial" panose="020B0604020202020204" pitchFamily="34" charset="0"/>
              </a:rPr>
              <a:t>relates to P2, P3 and M1. In order to meet D1, learners must review their experience of sourcing and booking providers for their resource and create a best-practice process for others to use in future when booking/arranging resources</a:t>
            </a:r>
            <a:r>
              <a:rPr lang="en-US" sz="2200" dirty="0" smtClean="0">
                <a:latin typeface="Arial" panose="020B0604020202020204" pitchFamily="34" charset="0"/>
                <a:cs typeface="Arial" panose="020B0604020202020204" pitchFamily="34" charset="0"/>
              </a:rPr>
              <a:t>.</a:t>
            </a:r>
            <a:endParaRPr lang="en-US" sz="2200" dirty="0">
              <a:latin typeface="Arial" panose="020B0604020202020204" pitchFamily="34" charset="0"/>
              <a:cs typeface="Arial" panose="020B0604020202020204" pitchFamily="34" charset="0"/>
            </a:endParaRPr>
          </a:p>
        </p:txBody>
      </p:sp>
      <p:sp>
        <p:nvSpPr>
          <p:cNvPr id="6" name="Title 1"/>
          <p:cNvSpPr txBox="1">
            <a:spLocks/>
          </p:cNvSpPr>
          <p:nvPr/>
        </p:nvSpPr>
        <p:spPr>
          <a:xfrm>
            <a:off x="35496" y="0"/>
            <a:ext cx="7704856" cy="620688"/>
          </a:xfrm>
          <a:prstGeom prst="rect">
            <a:avLst/>
          </a:prstGeom>
        </p:spPr>
        <p:txBody>
          <a:bodyPr vert="horz" rtlCol="0" anchor="ctr">
            <a:noAutofit/>
            <a:scene3d>
              <a:camera prst="orthographicFront"/>
              <a:lightRig rig="soft" dir="t"/>
            </a:scene3d>
            <a:sp3d prstMaterial="softEdge">
              <a:bevelT w="25400" h="25400"/>
            </a:sp3d>
          </a:bodyPr>
          <a:lstStyle>
            <a:lvl1pPr algn="l" rtl="0" eaLnBrk="1" latinLnBrk="0" hangingPunct="1">
              <a:spcBef>
                <a:spcPct val="0"/>
              </a:spcBef>
              <a:buNone/>
              <a:defRPr kumimoji="0" sz="4400" b="1" kern="1200">
                <a:solidFill>
                  <a:schemeClr val="tx2"/>
                </a:solidFill>
                <a:effectLst>
                  <a:outerShdw blurRad="31750" dist="25400" dir="5400000" algn="tl" rotWithShape="0">
                    <a:srgbClr val="000000">
                      <a:alpha val="25000"/>
                    </a:srgbClr>
                  </a:outerShdw>
                </a:effectLst>
                <a:latin typeface="Calibri" pitchFamily="34" charset="0"/>
                <a:ea typeface="+mj-ea"/>
                <a:cs typeface="Calibri" pitchFamily="34" charset="0"/>
              </a:defRPr>
            </a:lvl1pPr>
            <a:extLst/>
          </a:lstStyle>
          <a:p>
            <a:pPr fontAlgn="auto">
              <a:spcAft>
                <a:spcPts val="0"/>
              </a:spcAft>
            </a:pPr>
            <a:r>
              <a:rPr lang="en-GB" sz="4800" dirty="0"/>
              <a:t>Assessment Criterion P2, M1</a:t>
            </a:r>
            <a:endParaRPr lang="en-GB" sz="8800" dirty="0"/>
          </a:p>
        </p:txBody>
      </p:sp>
    </p:spTree>
    <p:extLst>
      <p:ext uri="{BB962C8B-B14F-4D97-AF65-F5344CB8AC3E}">
        <p14:creationId xmlns:p14="http://schemas.microsoft.com/office/powerpoint/2010/main" val="761355059"/>
      </p:ext>
    </p:extLst>
  </p:cSld>
  <p:clrMapOvr>
    <a:masterClrMapping/>
  </p:clrMapOvr>
  <p:transition advClick="0"/>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0"/>
            <a:ext cx="7704856" cy="620688"/>
          </a:xfrm>
        </p:spPr>
        <p:txBody>
          <a:bodyPr>
            <a:noAutofit/>
          </a:bodyPr>
          <a:lstStyle/>
          <a:p>
            <a:r>
              <a:rPr lang="en-GB" sz="4800" dirty="0" smtClean="0"/>
              <a:t>Assignment Scenario</a:t>
            </a:r>
            <a:endParaRPr lang="en-GB" b="1" dirty="0" smtClean="0"/>
          </a:p>
        </p:txBody>
      </p:sp>
      <p:sp>
        <p:nvSpPr>
          <p:cNvPr id="2" name="Rectangle 1"/>
          <p:cNvSpPr/>
          <p:nvPr/>
        </p:nvSpPr>
        <p:spPr>
          <a:xfrm>
            <a:off x="179512" y="1052736"/>
            <a:ext cx="8654642" cy="5693866"/>
          </a:xfrm>
          <a:prstGeom prst="rect">
            <a:avLst/>
          </a:prstGeom>
        </p:spPr>
        <p:txBody>
          <a:bodyPr wrap="square">
            <a:spAutoFit/>
          </a:bodyPr>
          <a:lstStyle/>
          <a:p>
            <a:pPr>
              <a:buClr>
                <a:srgbClr val="7030A0"/>
              </a:buClr>
            </a:pPr>
            <a:r>
              <a:rPr lang="en-US" sz="1400" b="1" dirty="0"/>
              <a:t>Supporting an event</a:t>
            </a:r>
          </a:p>
          <a:p>
            <a:pPr marL="354013" indent="-354013">
              <a:buClr>
                <a:srgbClr val="7030A0"/>
              </a:buClr>
              <a:buFont typeface="Wingdings 3" panose="05040102010807070707" pitchFamily="18" charset="2"/>
              <a:buChar char=""/>
            </a:pPr>
            <a:r>
              <a:rPr lang="en-US" sz="1400" dirty="0"/>
              <a:t>Most organisations need to run an event from time to time and so supporting the organisation of an event is an undertaking that most people working within a business administration role will encounter.</a:t>
            </a:r>
          </a:p>
          <a:p>
            <a:pPr marL="354013" indent="-354013">
              <a:buClr>
                <a:srgbClr val="7030A0"/>
              </a:buClr>
              <a:buFont typeface="Wingdings 3" panose="05040102010807070707" pitchFamily="18" charset="2"/>
              <a:buChar char=""/>
            </a:pPr>
            <a:r>
              <a:rPr lang="en-US" sz="1400" dirty="0"/>
              <a:t>Your school/college operates a number of events throughout the year. The Senior Leadership Team (SLT) is aware that you have been studying Business Events as part of your Cambridge Technical course and has asked you to demonstrate what you have learnt throughout your study of this qualification by working as part of a team to support the organisation of an event at your school/college.</a:t>
            </a:r>
          </a:p>
          <a:p>
            <a:pPr marL="354013" indent="-354013">
              <a:buClr>
                <a:srgbClr val="7030A0"/>
              </a:buClr>
              <a:buFont typeface="Wingdings 3" panose="05040102010807070707" pitchFamily="18" charset="2"/>
              <a:buChar char=""/>
            </a:pPr>
            <a:r>
              <a:rPr lang="en-US" sz="1400" dirty="0"/>
              <a:t>The event must be agreed in advance with your tutor and SLT to ensure that it meets the requirements of this unit. Possible events may include:</a:t>
            </a:r>
          </a:p>
          <a:p>
            <a:pPr marL="811213" lvl="1" indent="-354013">
              <a:buClr>
                <a:srgbClr val="7030A0"/>
              </a:buClr>
              <a:buFont typeface="Wingdings" panose="05000000000000000000" pitchFamily="2" charset="2"/>
              <a:buChar char="§"/>
              <a:tabLst>
                <a:tab pos="4300538" algn="l"/>
              </a:tabLst>
            </a:pPr>
            <a:r>
              <a:rPr lang="en-US" sz="1400" dirty="0"/>
              <a:t>Christmas </a:t>
            </a:r>
            <a:r>
              <a:rPr lang="en-US" sz="1400" dirty="0" smtClean="0"/>
              <a:t>concert	●  Outdoor </a:t>
            </a:r>
            <a:r>
              <a:rPr lang="en-US" sz="1400" dirty="0"/>
              <a:t>summer music event</a:t>
            </a:r>
          </a:p>
          <a:p>
            <a:pPr marL="811213" lvl="1" indent="-354013">
              <a:buClr>
                <a:srgbClr val="7030A0"/>
              </a:buClr>
              <a:buFont typeface="Wingdings" panose="05000000000000000000" pitchFamily="2" charset="2"/>
              <a:buChar char="§"/>
              <a:tabLst>
                <a:tab pos="4300538" algn="l"/>
              </a:tabLst>
            </a:pPr>
            <a:r>
              <a:rPr lang="en-US" sz="1400" dirty="0" smtClean="0"/>
              <a:t>Drama production	●  Careers </a:t>
            </a:r>
            <a:r>
              <a:rPr lang="en-US" sz="1400" dirty="0"/>
              <a:t>fair</a:t>
            </a:r>
          </a:p>
          <a:p>
            <a:pPr marL="811213" lvl="1" indent="-354013">
              <a:buClr>
                <a:srgbClr val="7030A0"/>
              </a:buClr>
              <a:buFont typeface="Wingdings" panose="05000000000000000000" pitchFamily="2" charset="2"/>
              <a:buChar char="§"/>
              <a:tabLst>
                <a:tab pos="4300538" algn="l"/>
              </a:tabLst>
            </a:pPr>
            <a:r>
              <a:rPr lang="en-US" sz="1400" dirty="0" smtClean="0"/>
              <a:t>Regional </a:t>
            </a:r>
            <a:r>
              <a:rPr lang="en-US" sz="1400" dirty="0"/>
              <a:t>schools network </a:t>
            </a:r>
            <a:r>
              <a:rPr lang="en-US" sz="1400" dirty="0" smtClean="0"/>
              <a:t>event	●  Science </a:t>
            </a:r>
            <a:r>
              <a:rPr lang="en-US" sz="1400" dirty="0"/>
              <a:t>fair</a:t>
            </a:r>
          </a:p>
          <a:p>
            <a:pPr marL="811213" lvl="1" indent="-354013">
              <a:buClr>
                <a:srgbClr val="7030A0"/>
              </a:buClr>
              <a:buFont typeface="Wingdings" panose="05000000000000000000" pitchFamily="2" charset="2"/>
              <a:buChar char="§"/>
              <a:tabLst>
                <a:tab pos="4300538" algn="l"/>
              </a:tabLst>
            </a:pPr>
            <a:r>
              <a:rPr lang="en-US" sz="1400" dirty="0" smtClean="0"/>
              <a:t>Host </a:t>
            </a:r>
            <a:r>
              <a:rPr lang="en-US" sz="1400" dirty="0"/>
              <a:t>an event for local feeder primary school pupils as part of their ‘moving up’ preparation</a:t>
            </a:r>
          </a:p>
          <a:p>
            <a:pPr marL="811213" lvl="1" indent="-354013">
              <a:buClr>
                <a:srgbClr val="7030A0"/>
              </a:buClr>
              <a:buFont typeface="Wingdings" panose="05000000000000000000" pitchFamily="2" charset="2"/>
              <a:buChar char="§"/>
              <a:tabLst>
                <a:tab pos="4300538" algn="l"/>
              </a:tabLst>
            </a:pPr>
            <a:r>
              <a:rPr lang="en-US" sz="1400" dirty="0" smtClean="0"/>
              <a:t>Sports day	●  End </a:t>
            </a:r>
            <a:r>
              <a:rPr lang="en-US" sz="1400" dirty="0"/>
              <a:t>of year art show</a:t>
            </a:r>
          </a:p>
          <a:p>
            <a:pPr marL="811213" lvl="1" indent="-354013">
              <a:buClr>
                <a:srgbClr val="7030A0"/>
              </a:buClr>
              <a:buFont typeface="Wingdings" panose="05000000000000000000" pitchFamily="2" charset="2"/>
              <a:buChar char="§"/>
              <a:tabLst>
                <a:tab pos="4300538" algn="l"/>
              </a:tabLst>
            </a:pPr>
            <a:r>
              <a:rPr lang="en-US" sz="1400" dirty="0" smtClean="0"/>
              <a:t>Curriculum enterprise day for another year group</a:t>
            </a:r>
          </a:p>
          <a:p>
            <a:pPr marL="354013" indent="-354013">
              <a:buClr>
                <a:srgbClr val="7030A0"/>
              </a:buClr>
              <a:buFont typeface="Wingdings 3" panose="05040102010807070707" pitchFamily="18" charset="2"/>
              <a:buChar char=""/>
            </a:pPr>
            <a:r>
              <a:rPr lang="en-US" sz="1400" dirty="0" smtClean="0"/>
              <a:t>You </a:t>
            </a:r>
            <a:r>
              <a:rPr lang="en-US" sz="1400" dirty="0"/>
              <a:t>will need to work as part of a team, so responsibilities and tasks must be divided as equally as possible. You will be responsible for a specific aspect of the event organisation and the work that you produce will illustrate your individual role.</a:t>
            </a:r>
          </a:p>
          <a:p>
            <a:pPr marL="354013" indent="-354013">
              <a:buClr>
                <a:srgbClr val="7030A0"/>
              </a:buClr>
              <a:buFont typeface="Wingdings 3" panose="05040102010807070707" pitchFamily="18" charset="2"/>
              <a:buChar char=""/>
            </a:pPr>
            <a:r>
              <a:rPr lang="en-US" sz="1400" dirty="0"/>
              <a:t>The team will need to identify and source the resources required to run the event. You will support the production of the event materials and communicate effectively with all relevant parties. During your event preparations you will need to keep the other members of your team informed of your progress and support solutions to any problems that may be encountered to ensure that the event is a success. During the event you will support its running by taking a hands-on role. It is recommended that you keep a diary.</a:t>
            </a:r>
          </a:p>
          <a:p>
            <a:pPr marL="354013" indent="-354013">
              <a:buClr>
                <a:srgbClr val="7030A0"/>
              </a:buClr>
              <a:buFont typeface="Wingdings 3" panose="05040102010807070707" pitchFamily="18" charset="2"/>
              <a:buChar char=""/>
            </a:pPr>
            <a:r>
              <a:rPr lang="en-US" sz="1400" dirty="0"/>
              <a:t>After the event you will review your own performance so you can identify strengths and areas for improvement.</a:t>
            </a:r>
            <a:endParaRPr lang="en-US" sz="1400" dirty="0" smtClean="0"/>
          </a:p>
        </p:txBody>
      </p:sp>
    </p:spTree>
    <p:extLst>
      <p:ext uri="{BB962C8B-B14F-4D97-AF65-F5344CB8AC3E}">
        <p14:creationId xmlns:p14="http://schemas.microsoft.com/office/powerpoint/2010/main" val="3548835915"/>
      </p:ext>
    </p:extLst>
  </p:cSld>
  <p:clrMapOvr>
    <a:masterClrMapping/>
  </p:clrMapOvr>
  <p:transition advClick="0"/>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0"/>
            <a:ext cx="7704856" cy="620688"/>
          </a:xfrm>
        </p:spPr>
        <p:txBody>
          <a:bodyPr>
            <a:noAutofit/>
          </a:bodyPr>
          <a:lstStyle/>
          <a:p>
            <a:r>
              <a:rPr lang="en-GB" sz="3800" dirty="0" smtClean="0"/>
              <a:t>P2.1 – Source Event Resources</a:t>
            </a:r>
            <a:endParaRPr lang="en-GB" sz="3800" b="1" dirty="0" smtClean="0"/>
          </a:p>
        </p:txBody>
      </p:sp>
      <p:sp>
        <p:nvSpPr>
          <p:cNvPr id="2" name="Rectangle 1"/>
          <p:cNvSpPr/>
          <p:nvPr/>
        </p:nvSpPr>
        <p:spPr>
          <a:xfrm>
            <a:off x="208675" y="1052736"/>
            <a:ext cx="8654642" cy="5826210"/>
          </a:xfrm>
          <a:prstGeom prst="rect">
            <a:avLst/>
          </a:prstGeom>
        </p:spPr>
        <p:txBody>
          <a:bodyPr wrap="square" numCol="2" spcCol="72000">
            <a:spAutoFit/>
          </a:bodyPr>
          <a:lstStyle/>
          <a:p>
            <a:r>
              <a:rPr lang="en-US" sz="1360" dirty="0" smtClean="0"/>
              <a:t>2.1 - How </a:t>
            </a:r>
            <a:r>
              <a:rPr lang="en-US" sz="1360" dirty="0"/>
              <a:t>to find appropriate suppliers of resources and event materials i.e. </a:t>
            </a:r>
          </a:p>
          <a:p>
            <a:pPr marL="285750" indent="-285750">
              <a:buFont typeface="Wingdings" panose="05000000000000000000" pitchFamily="2" charset="2"/>
              <a:buChar char="§"/>
            </a:pPr>
            <a:r>
              <a:rPr lang="en-GB" sz="1360" dirty="0" smtClean="0"/>
              <a:t>types </a:t>
            </a:r>
            <a:r>
              <a:rPr lang="en-GB" sz="1360" dirty="0"/>
              <a:t>of suppliers i.e. </a:t>
            </a:r>
          </a:p>
          <a:p>
            <a:pPr marL="627063" lvl="1" indent="-285750">
              <a:buFont typeface="Courier New" panose="02070309020205020404" pitchFamily="49" charset="0"/>
              <a:buChar char="o"/>
            </a:pPr>
            <a:r>
              <a:rPr lang="en-US" sz="1360" dirty="0" smtClean="0"/>
              <a:t>internal </a:t>
            </a:r>
            <a:r>
              <a:rPr lang="en-US" sz="1360" dirty="0"/>
              <a:t>teams (e.g. catering, design </a:t>
            </a:r>
            <a:r>
              <a:rPr lang="en-US" sz="1360" dirty="0" smtClean="0"/>
              <a:t>work</a:t>
            </a:r>
            <a:r>
              <a:rPr lang="en-US" sz="1360" dirty="0"/>
              <a:t>, copying/printing) </a:t>
            </a:r>
          </a:p>
          <a:p>
            <a:pPr marL="627063" lvl="1" indent="-285750">
              <a:buFont typeface="Courier New" panose="02070309020205020404" pitchFamily="49" charset="0"/>
              <a:buChar char="o"/>
            </a:pPr>
            <a:r>
              <a:rPr lang="en-GB" sz="1360" dirty="0" smtClean="0"/>
              <a:t>external </a:t>
            </a:r>
            <a:r>
              <a:rPr lang="en-GB" sz="1360" dirty="0"/>
              <a:t>suppliers (e.g. graphic designers, venue contacts, retailers (e.g. online, traditional)) </a:t>
            </a:r>
          </a:p>
          <a:p>
            <a:pPr marL="627063" lvl="1" indent="-285750">
              <a:buFont typeface="Courier New" panose="02070309020205020404" pitchFamily="49" charset="0"/>
              <a:buChar char="o"/>
            </a:pPr>
            <a:r>
              <a:rPr lang="en-US" sz="1360" dirty="0" smtClean="0"/>
              <a:t>specialist </a:t>
            </a:r>
            <a:r>
              <a:rPr lang="en-US" sz="1360" dirty="0"/>
              <a:t>equipment suppliers (e.g. P.A. systems, lighting, DJ) </a:t>
            </a:r>
          </a:p>
          <a:p>
            <a:pPr marL="627063" lvl="1" indent="-285750">
              <a:buFont typeface="Courier New" panose="02070309020205020404" pitchFamily="49" charset="0"/>
              <a:buChar char="o"/>
            </a:pPr>
            <a:r>
              <a:rPr lang="en-GB" sz="1360" dirty="0" smtClean="0"/>
              <a:t>caterers </a:t>
            </a:r>
            <a:endParaRPr lang="en-GB" sz="1360" dirty="0"/>
          </a:p>
          <a:p>
            <a:pPr marL="285750" indent="-285750">
              <a:buFont typeface="Wingdings" panose="05000000000000000000" pitchFamily="2" charset="2"/>
              <a:buChar char="§"/>
            </a:pPr>
            <a:r>
              <a:rPr lang="en-GB" sz="1360" dirty="0" smtClean="0"/>
              <a:t>types </a:t>
            </a:r>
            <a:r>
              <a:rPr lang="en-GB" sz="1360" dirty="0"/>
              <a:t>of sources i.e. </a:t>
            </a:r>
          </a:p>
          <a:p>
            <a:pPr marL="627063" lvl="1" indent="-285750">
              <a:buFont typeface="Courier New" panose="02070309020205020404" pitchFamily="49" charset="0"/>
              <a:buChar char="o"/>
            </a:pPr>
            <a:r>
              <a:rPr lang="en-US" sz="1360" dirty="0" smtClean="0"/>
              <a:t>internal </a:t>
            </a:r>
            <a:r>
              <a:rPr lang="en-US" sz="1360" dirty="0"/>
              <a:t>production (e.g. internal design and print, photocopying, items left over from past events) </a:t>
            </a:r>
            <a:endParaRPr lang="en-US" sz="1360" dirty="0" smtClean="0"/>
          </a:p>
          <a:p>
            <a:pPr marL="627063" lvl="1" indent="-285750">
              <a:buFont typeface="Courier New" panose="02070309020205020404" pitchFamily="49" charset="0"/>
              <a:buChar char="o"/>
            </a:pPr>
            <a:r>
              <a:rPr lang="en-US" sz="1360" dirty="0" smtClean="0"/>
              <a:t>business contracts (e.g. those suppliers with which the organisation has contracts or agreements) </a:t>
            </a:r>
          </a:p>
          <a:p>
            <a:pPr marL="627063" lvl="1" indent="-285750">
              <a:buFont typeface="Courier New" panose="02070309020205020404" pitchFamily="49" charset="0"/>
              <a:buChar char="o"/>
            </a:pPr>
            <a:r>
              <a:rPr lang="en-US" sz="1360" dirty="0" smtClean="0"/>
              <a:t>recommendation </a:t>
            </a:r>
            <a:r>
              <a:rPr lang="en-US" sz="1360" dirty="0"/>
              <a:t>(e.g. colleagues who have organised events in the past, venue contacts, online ratings from social media) </a:t>
            </a:r>
          </a:p>
          <a:p>
            <a:pPr marL="627063" lvl="1" indent="-285750">
              <a:buFont typeface="Courier New" panose="02070309020205020404" pitchFamily="49" charset="0"/>
              <a:buChar char="o"/>
            </a:pPr>
            <a:r>
              <a:rPr lang="en-US" sz="1360" dirty="0" smtClean="0"/>
              <a:t>external </a:t>
            </a:r>
            <a:r>
              <a:rPr lang="en-US" sz="1360" dirty="0"/>
              <a:t>marketing sources (e.g. the Internet, social media sites, directories (e.g. telephone, business)) </a:t>
            </a:r>
          </a:p>
          <a:p>
            <a:pPr marL="627063" lvl="1" indent="-285750">
              <a:buFont typeface="Courier New" panose="02070309020205020404" pitchFamily="49" charset="0"/>
              <a:buChar char="o"/>
            </a:pPr>
            <a:r>
              <a:rPr lang="en-GB" sz="1360" dirty="0" smtClean="0"/>
              <a:t>advertisements </a:t>
            </a:r>
            <a:endParaRPr lang="en-GB" sz="1360" dirty="0"/>
          </a:p>
          <a:p>
            <a:r>
              <a:rPr lang="en-US" sz="1360" dirty="0" smtClean="0"/>
              <a:t>2.2 </a:t>
            </a:r>
            <a:r>
              <a:rPr lang="en-US" sz="1360" dirty="0"/>
              <a:t>Objectives when selecting and working with suppliers of resources for an event i.e. </a:t>
            </a:r>
          </a:p>
          <a:p>
            <a:pPr marL="285750" indent="-285750">
              <a:buFont typeface="Wingdings" panose="05000000000000000000" pitchFamily="2" charset="2"/>
              <a:buChar char="§"/>
            </a:pPr>
            <a:r>
              <a:rPr lang="en-GB" sz="1360" dirty="0" smtClean="0"/>
              <a:t>reliability </a:t>
            </a:r>
            <a:endParaRPr lang="en-GB" sz="1360" dirty="0"/>
          </a:p>
          <a:p>
            <a:pPr marL="285750" indent="-285750">
              <a:buFont typeface="Wingdings" panose="05000000000000000000" pitchFamily="2" charset="2"/>
              <a:buChar char="§"/>
            </a:pPr>
            <a:r>
              <a:rPr lang="en-GB" sz="1360" dirty="0" smtClean="0"/>
              <a:t>value </a:t>
            </a:r>
            <a:r>
              <a:rPr lang="en-GB" sz="1360" dirty="0"/>
              <a:t>for money </a:t>
            </a:r>
          </a:p>
          <a:p>
            <a:pPr marL="285750" indent="-285750">
              <a:buFont typeface="Wingdings" panose="05000000000000000000" pitchFamily="2" charset="2"/>
              <a:buChar char="§"/>
            </a:pPr>
            <a:r>
              <a:rPr lang="en-GB" sz="1360" dirty="0" smtClean="0"/>
              <a:t>quality </a:t>
            </a:r>
            <a:endParaRPr lang="en-GB" sz="1360" dirty="0"/>
          </a:p>
          <a:p>
            <a:pPr marL="285750" indent="-285750">
              <a:buFont typeface="Wingdings" panose="05000000000000000000" pitchFamily="2" charset="2"/>
              <a:buChar char="§"/>
            </a:pPr>
            <a:r>
              <a:rPr lang="en-US" sz="1360" dirty="0" smtClean="0"/>
              <a:t>customer </a:t>
            </a:r>
            <a:r>
              <a:rPr lang="en-US" sz="1360" dirty="0"/>
              <a:t>service (e.g. easy to work with) </a:t>
            </a:r>
            <a:endParaRPr lang="en-GB" sz="1360" dirty="0"/>
          </a:p>
          <a:p>
            <a:r>
              <a:rPr lang="en-US" sz="1360" dirty="0"/>
              <a:t>2.3 Event materials that may need to be provided i.e. </a:t>
            </a:r>
          </a:p>
          <a:p>
            <a:pPr marL="285750" indent="-285750">
              <a:buFont typeface="Wingdings" panose="05000000000000000000" pitchFamily="2" charset="2"/>
              <a:buChar char="§"/>
            </a:pPr>
            <a:r>
              <a:rPr lang="en-GB" sz="1360" dirty="0" smtClean="0"/>
              <a:t>invitations </a:t>
            </a:r>
            <a:endParaRPr lang="en-GB" sz="1360" dirty="0"/>
          </a:p>
          <a:p>
            <a:pPr marL="285750" indent="-285750">
              <a:buFont typeface="Wingdings" panose="05000000000000000000" pitchFamily="2" charset="2"/>
              <a:buChar char="§"/>
            </a:pPr>
            <a:r>
              <a:rPr lang="en-GB" sz="1360" dirty="0" smtClean="0"/>
              <a:t>publicity </a:t>
            </a:r>
            <a:r>
              <a:rPr lang="en-GB" sz="1360" dirty="0"/>
              <a:t>materials (e.g. dedicated website, page on organisation’s website, leaflets/flyers, emails, social media platforms) </a:t>
            </a:r>
          </a:p>
          <a:p>
            <a:pPr marL="285750" indent="-285750">
              <a:buFont typeface="Wingdings" panose="05000000000000000000" pitchFamily="2" charset="2"/>
              <a:buChar char="§"/>
            </a:pPr>
            <a:r>
              <a:rPr lang="en-US" sz="1360" dirty="0" smtClean="0"/>
              <a:t>response </a:t>
            </a:r>
            <a:r>
              <a:rPr lang="en-US" sz="1360" dirty="0"/>
              <a:t>forms to collate key information (e.g. delegate name, special dietary needs, adaptations that are required) </a:t>
            </a:r>
          </a:p>
          <a:p>
            <a:pPr marL="285750" indent="-285750">
              <a:buFont typeface="Wingdings" panose="05000000000000000000" pitchFamily="2" charset="2"/>
              <a:buChar char="§"/>
            </a:pPr>
            <a:r>
              <a:rPr lang="en-GB" sz="1360" dirty="0" smtClean="0"/>
              <a:t>pre-event </a:t>
            </a:r>
            <a:r>
              <a:rPr lang="en-GB" sz="1360" dirty="0"/>
              <a:t>joining instructions </a:t>
            </a:r>
          </a:p>
          <a:p>
            <a:pPr marL="285750" indent="-285750">
              <a:buFont typeface="Wingdings" panose="05000000000000000000" pitchFamily="2" charset="2"/>
              <a:buChar char="§"/>
            </a:pPr>
            <a:r>
              <a:rPr lang="en-US" sz="1360" dirty="0" smtClean="0"/>
              <a:t>signing-in </a:t>
            </a:r>
            <a:r>
              <a:rPr lang="en-US" sz="1360" dirty="0"/>
              <a:t>sheets for use when registering delegates </a:t>
            </a:r>
          </a:p>
          <a:p>
            <a:pPr marL="285750" indent="-285750">
              <a:buFont typeface="Wingdings" panose="05000000000000000000" pitchFamily="2" charset="2"/>
              <a:buChar char="§"/>
            </a:pPr>
            <a:r>
              <a:rPr lang="en-GB" sz="1360" dirty="0" smtClean="0"/>
              <a:t>name </a:t>
            </a:r>
            <a:r>
              <a:rPr lang="en-GB" sz="1360" dirty="0"/>
              <a:t>badges or cards </a:t>
            </a:r>
          </a:p>
          <a:p>
            <a:pPr marL="285750" indent="-285750">
              <a:buFont typeface="Wingdings" panose="05000000000000000000" pitchFamily="2" charset="2"/>
              <a:buChar char="§"/>
            </a:pPr>
            <a:r>
              <a:rPr lang="en-GB" sz="1360" dirty="0" smtClean="0"/>
              <a:t>programmes/agendas </a:t>
            </a:r>
            <a:endParaRPr lang="en-GB" sz="1360" dirty="0"/>
          </a:p>
          <a:p>
            <a:pPr marL="285750" indent="-285750">
              <a:buFont typeface="Wingdings" panose="05000000000000000000" pitchFamily="2" charset="2"/>
              <a:buChar char="§"/>
            </a:pPr>
            <a:r>
              <a:rPr lang="en-US" sz="1360" dirty="0" smtClean="0"/>
              <a:t>conference </a:t>
            </a:r>
            <a:r>
              <a:rPr lang="en-US" sz="1360" dirty="0"/>
              <a:t>materials (e.g. delegate pack) </a:t>
            </a:r>
          </a:p>
          <a:p>
            <a:pPr marL="285750" indent="-285750">
              <a:buFont typeface="Wingdings" panose="05000000000000000000" pitchFamily="2" charset="2"/>
              <a:buChar char="§"/>
            </a:pPr>
            <a:r>
              <a:rPr lang="en-US" sz="1360" dirty="0" smtClean="0"/>
              <a:t>room </a:t>
            </a:r>
            <a:r>
              <a:rPr lang="en-US" sz="1360" dirty="0"/>
              <a:t>plans (e.g. where and how tables/chairs will be presented) </a:t>
            </a:r>
          </a:p>
          <a:p>
            <a:pPr marL="285750" indent="-285750">
              <a:buFont typeface="Wingdings" panose="05000000000000000000" pitchFamily="2" charset="2"/>
              <a:buChar char="§"/>
            </a:pPr>
            <a:r>
              <a:rPr lang="en-US" sz="1360" dirty="0" smtClean="0"/>
              <a:t>signage </a:t>
            </a:r>
            <a:r>
              <a:rPr lang="en-US" sz="1360" dirty="0"/>
              <a:t>(e.g. internally within venue, externally to direct delegates to venue) </a:t>
            </a:r>
          </a:p>
          <a:p>
            <a:pPr marL="285750" indent="-285750">
              <a:buFont typeface="Wingdings" panose="05000000000000000000" pitchFamily="2" charset="2"/>
              <a:buChar char="§"/>
            </a:pPr>
            <a:r>
              <a:rPr lang="en-US" sz="1360" dirty="0" smtClean="0"/>
              <a:t>seating </a:t>
            </a:r>
            <a:r>
              <a:rPr lang="en-US" sz="1360" dirty="0"/>
              <a:t>arrangements (e.g. specific seats for delegates, guests) </a:t>
            </a:r>
          </a:p>
          <a:p>
            <a:pPr marL="285750" indent="-285750">
              <a:buFont typeface="Wingdings" panose="05000000000000000000" pitchFamily="2" charset="2"/>
              <a:buChar char="§"/>
            </a:pPr>
            <a:r>
              <a:rPr lang="en-GB" sz="1360" dirty="0" smtClean="0"/>
              <a:t>post-event </a:t>
            </a:r>
            <a:r>
              <a:rPr lang="en-GB" sz="1360" dirty="0"/>
              <a:t>evaluation forms </a:t>
            </a:r>
          </a:p>
          <a:p>
            <a:pPr marL="285750" indent="-285750">
              <a:buFont typeface="Wingdings" panose="05000000000000000000" pitchFamily="2" charset="2"/>
              <a:buChar char="§"/>
            </a:pPr>
            <a:r>
              <a:rPr lang="en-GB" sz="1360" dirty="0" smtClean="0"/>
              <a:t>payment/claim </a:t>
            </a:r>
            <a:r>
              <a:rPr lang="en-GB" sz="1360" dirty="0"/>
              <a:t>forms </a:t>
            </a:r>
          </a:p>
        </p:txBody>
      </p:sp>
    </p:spTree>
    <p:extLst>
      <p:ext uri="{BB962C8B-B14F-4D97-AF65-F5344CB8AC3E}">
        <p14:creationId xmlns:p14="http://schemas.microsoft.com/office/powerpoint/2010/main" val="3135524725"/>
      </p:ext>
    </p:extLst>
  </p:cSld>
  <p:clrMapOvr>
    <a:masterClrMapping/>
  </p:clrMapOvr>
  <p:transition advClick="0"/>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0"/>
            <a:ext cx="7704856" cy="620688"/>
          </a:xfrm>
        </p:spPr>
        <p:txBody>
          <a:bodyPr>
            <a:noAutofit/>
          </a:bodyPr>
          <a:lstStyle/>
          <a:p>
            <a:r>
              <a:rPr lang="en-GB" sz="3800" dirty="0" smtClean="0"/>
              <a:t>P2.1 – </a:t>
            </a:r>
            <a:r>
              <a:rPr lang="en-GB" sz="3800" dirty="0" smtClean="0"/>
              <a:t>Finding Source </a:t>
            </a:r>
            <a:r>
              <a:rPr lang="en-GB" sz="3800" dirty="0" smtClean="0"/>
              <a:t>Event </a:t>
            </a:r>
            <a:r>
              <a:rPr lang="en-GB" sz="3800" dirty="0" smtClean="0"/>
              <a:t>Suppliers</a:t>
            </a:r>
            <a:endParaRPr lang="en-GB" sz="3800" b="1" dirty="0" smtClean="0"/>
          </a:p>
        </p:txBody>
      </p:sp>
      <p:sp>
        <p:nvSpPr>
          <p:cNvPr id="2" name="Rectangle 1"/>
          <p:cNvSpPr/>
          <p:nvPr/>
        </p:nvSpPr>
        <p:spPr>
          <a:xfrm>
            <a:off x="179512" y="1052736"/>
            <a:ext cx="6552728" cy="5743111"/>
          </a:xfrm>
          <a:prstGeom prst="rect">
            <a:avLst/>
          </a:prstGeom>
        </p:spPr>
        <p:txBody>
          <a:bodyPr wrap="square" numCol="1" spcCol="72000">
            <a:spAutoFit/>
          </a:bodyPr>
          <a:lstStyle/>
          <a:p>
            <a:pPr marL="285750" indent="-285750">
              <a:buClr>
                <a:srgbClr val="0070C0"/>
              </a:buClr>
              <a:buSzPct val="68000"/>
              <a:buFont typeface="Arial" panose="020B0604020202020204" pitchFamily="34" charset="0"/>
              <a:buChar char="►"/>
            </a:pPr>
            <a:r>
              <a:rPr lang="en-US" sz="1360" dirty="0" smtClean="0"/>
              <a:t>For P2.1 </a:t>
            </a:r>
            <a:r>
              <a:rPr lang="en-US" sz="1360" dirty="0"/>
              <a:t>use </a:t>
            </a:r>
            <a:r>
              <a:rPr lang="en-US" sz="1360" dirty="0" smtClean="0"/>
              <a:t>need to use, show and explain a </a:t>
            </a:r>
            <a:r>
              <a:rPr lang="en-US" sz="1360" dirty="0"/>
              <a:t>range of sources (e.g. the internet, social media, local magazines, internal information sources) to identify potential sources for each resource </a:t>
            </a:r>
            <a:r>
              <a:rPr lang="en-US" sz="1360" dirty="0" smtClean="0"/>
              <a:t>you </a:t>
            </a:r>
            <a:r>
              <a:rPr lang="en-US" sz="1360" dirty="0"/>
              <a:t>are responsible for, for the event. </a:t>
            </a:r>
            <a:endParaRPr lang="en-US" sz="1360" dirty="0" smtClean="0"/>
          </a:p>
          <a:p>
            <a:pPr marL="285750" indent="-285750">
              <a:buClr>
                <a:srgbClr val="0070C0"/>
              </a:buClr>
              <a:buSzPct val="68000"/>
              <a:buFont typeface="Arial" panose="020B0604020202020204" pitchFamily="34" charset="0"/>
              <a:buChar char="►"/>
            </a:pPr>
            <a:r>
              <a:rPr lang="en-US" sz="1360" dirty="0" smtClean="0"/>
              <a:t>Evidence </a:t>
            </a:r>
            <a:r>
              <a:rPr lang="en-US" sz="1360" dirty="0"/>
              <a:t>of the different sources considered must be included in </a:t>
            </a:r>
            <a:r>
              <a:rPr lang="en-US" sz="1360" dirty="0" smtClean="0"/>
              <a:t>a project portfolio. </a:t>
            </a:r>
          </a:p>
          <a:p>
            <a:pPr marL="285750" indent="-285750">
              <a:buClr>
                <a:srgbClr val="0070C0"/>
              </a:buClr>
              <a:buSzPct val="68000"/>
              <a:buFont typeface="Arial" panose="020B0604020202020204" pitchFamily="34" charset="0"/>
              <a:buChar char="►"/>
            </a:pPr>
            <a:r>
              <a:rPr lang="en-GB" sz="1360" b="1" dirty="0" smtClean="0"/>
              <a:t>Types </a:t>
            </a:r>
            <a:r>
              <a:rPr lang="en-GB" sz="1360" b="1" dirty="0"/>
              <a:t>of </a:t>
            </a:r>
            <a:r>
              <a:rPr lang="en-GB" sz="1360" b="1" dirty="0" smtClean="0"/>
              <a:t>suppliers</a:t>
            </a:r>
            <a:endParaRPr lang="en-GB" sz="1360" b="1" dirty="0"/>
          </a:p>
          <a:p>
            <a:pPr marL="627063" lvl="1" indent="-285750">
              <a:buFont typeface="Courier New" panose="02070309020205020404" pitchFamily="49" charset="0"/>
              <a:buChar char="o"/>
            </a:pPr>
            <a:r>
              <a:rPr lang="en-US" sz="1360" b="1" dirty="0"/>
              <a:t>I</a:t>
            </a:r>
            <a:r>
              <a:rPr lang="en-US" sz="1360" b="1" dirty="0" smtClean="0"/>
              <a:t>nternal </a:t>
            </a:r>
            <a:r>
              <a:rPr lang="en-US" sz="1360" b="1" dirty="0"/>
              <a:t>teams </a:t>
            </a:r>
            <a:r>
              <a:rPr lang="en-US" sz="1360" dirty="0"/>
              <a:t>(e.g. catering, design </a:t>
            </a:r>
            <a:r>
              <a:rPr lang="en-US" sz="1360" dirty="0" smtClean="0"/>
              <a:t>work</a:t>
            </a:r>
            <a:r>
              <a:rPr lang="en-US" sz="1360" dirty="0"/>
              <a:t>, copying/printing) </a:t>
            </a:r>
            <a:r>
              <a:rPr lang="en-US" sz="1360" dirty="0" smtClean="0"/>
              <a:t>– These are suppliers from within your school that could be used for the smaller tasks, or for some companies, hiring their own caterers reduces the price of the event. The benefits are price and known expected quality but the downside can be quality and being too close.</a:t>
            </a:r>
            <a:endParaRPr lang="en-US" sz="1360" dirty="0"/>
          </a:p>
          <a:p>
            <a:pPr marL="627063" lvl="1" indent="-285750">
              <a:buFont typeface="Courier New" panose="02070309020205020404" pitchFamily="49" charset="0"/>
              <a:buChar char="o"/>
            </a:pPr>
            <a:r>
              <a:rPr lang="en-GB" sz="1360" b="1" dirty="0" smtClean="0"/>
              <a:t>External </a:t>
            </a:r>
            <a:r>
              <a:rPr lang="en-GB" sz="1360" b="1" dirty="0"/>
              <a:t>suppliers </a:t>
            </a:r>
            <a:r>
              <a:rPr lang="en-GB" sz="1360" dirty="0"/>
              <a:t>(e.g. graphic designers, venue contacts, retailers (e.g. online, traditional)) </a:t>
            </a:r>
            <a:r>
              <a:rPr lang="en-GB" sz="1360" dirty="0" smtClean="0"/>
              <a:t>– These are paid for, can be expensive and mostly necessary but they are also negotiable and due to supply and demand, prices can vary, as can quality.</a:t>
            </a:r>
            <a:endParaRPr lang="en-GB" sz="1360" dirty="0"/>
          </a:p>
          <a:p>
            <a:pPr marL="627063" lvl="1" indent="-285750">
              <a:buFont typeface="Courier New" panose="02070309020205020404" pitchFamily="49" charset="0"/>
              <a:buChar char="o"/>
            </a:pPr>
            <a:r>
              <a:rPr lang="en-US" sz="1360" b="1" dirty="0" smtClean="0"/>
              <a:t>Specialist </a:t>
            </a:r>
            <a:r>
              <a:rPr lang="en-US" sz="1360" b="1" dirty="0"/>
              <a:t>equipment suppliers </a:t>
            </a:r>
            <a:r>
              <a:rPr lang="en-US" sz="1360" dirty="0"/>
              <a:t>(e.g. P.A. systems, lighting, DJ) </a:t>
            </a:r>
            <a:r>
              <a:rPr lang="en-US" sz="1360" dirty="0" smtClean="0"/>
              <a:t>– These are more specific, easy to find and source but they will require booking in advance. Their needs are also more specific in what they will ask from you.</a:t>
            </a:r>
            <a:endParaRPr lang="en-US" sz="1360" dirty="0"/>
          </a:p>
          <a:p>
            <a:pPr marL="627063" lvl="1" indent="-285750">
              <a:buFont typeface="Courier New" panose="02070309020205020404" pitchFamily="49" charset="0"/>
              <a:buChar char="o"/>
            </a:pPr>
            <a:r>
              <a:rPr lang="en-GB" sz="1360" b="1" dirty="0" smtClean="0"/>
              <a:t>Caterers </a:t>
            </a:r>
            <a:r>
              <a:rPr lang="en-GB" sz="1360" dirty="0" smtClean="0"/>
              <a:t>– External caterers are plenty and can be sourced easily but will require pre-booking and samples. You can choose the food from them, so they are more flexible in their selection.</a:t>
            </a:r>
          </a:p>
          <a:p>
            <a:r>
              <a:rPr lang="en-GB" sz="1360" b="1" dirty="0" smtClean="0">
                <a:solidFill>
                  <a:srgbClr val="FF0000"/>
                </a:solidFill>
              </a:rPr>
              <a:t>P2.1 – Task 01 – </a:t>
            </a:r>
            <a:r>
              <a:rPr lang="en-GB" sz="1360" dirty="0" smtClean="0">
                <a:solidFill>
                  <a:srgbClr val="FF0000"/>
                </a:solidFill>
              </a:rPr>
              <a:t>Explain the different types of suppliers and then source from different mediums suppliers for your event in terms of Internal, External, Specialist equipment and Caterers.</a:t>
            </a:r>
          </a:p>
          <a:p>
            <a:pPr marL="285750" indent="-285750">
              <a:buClr>
                <a:srgbClr val="0070C0"/>
              </a:buClr>
              <a:buSzPct val="68000"/>
              <a:buFont typeface="Arial" panose="020B0604020202020204" pitchFamily="34" charset="0"/>
              <a:buChar char="►"/>
            </a:pPr>
            <a:r>
              <a:rPr lang="en-GB" sz="1360" dirty="0" smtClean="0"/>
              <a:t>For this task, do not just use the internet, this is not acceptable, you need to use local newspapers and local companies and evidence these in your write up.</a:t>
            </a:r>
            <a:endParaRPr lang="en-GB" sz="1360" dirty="0"/>
          </a:p>
        </p:txBody>
      </p:sp>
      <p:pic>
        <p:nvPicPr>
          <p:cNvPr id="1026" name="Picture 2" descr="Image result for catering newspaper advert"/>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t="16800" b="13898"/>
          <a:stretch/>
        </p:blipFill>
        <p:spPr bwMode="auto">
          <a:xfrm>
            <a:off x="6732240" y="1124744"/>
            <a:ext cx="2197851" cy="2376264"/>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2"/>
          <p:cNvPicPr>
            <a:picLocks noChangeAspect="1"/>
          </p:cNvPicPr>
          <p:nvPr/>
        </p:nvPicPr>
        <p:blipFill rotWithShape="1">
          <a:blip r:embed="rId4" cstate="print">
            <a:extLst>
              <a:ext uri="{28A0092B-C50C-407E-A947-70E740481C1C}">
                <a14:useLocalDpi xmlns:a14="http://schemas.microsoft.com/office/drawing/2010/main" val="0"/>
              </a:ext>
            </a:extLst>
          </a:blip>
          <a:srcRect/>
          <a:stretch/>
        </p:blipFill>
        <p:spPr>
          <a:xfrm>
            <a:off x="6732239" y="3646953"/>
            <a:ext cx="2197851" cy="1078191"/>
          </a:xfrm>
          <a:prstGeom prst="rect">
            <a:avLst/>
          </a:prstGeom>
        </p:spPr>
      </p:pic>
      <p:pic>
        <p:nvPicPr>
          <p:cNvPr id="1028" name="Picture 4" descr="Image result for dj flyer haywards heath"/>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380312" y="4887080"/>
            <a:ext cx="1189738" cy="168160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64997795"/>
      </p:ext>
    </p:extLst>
  </p:cSld>
  <p:clrMapOvr>
    <a:masterClrMapping/>
  </p:clrMapOvr>
  <p:transition advClick="0"/>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0"/>
            <a:ext cx="7704856" cy="620688"/>
          </a:xfrm>
        </p:spPr>
        <p:txBody>
          <a:bodyPr>
            <a:noAutofit/>
          </a:bodyPr>
          <a:lstStyle/>
          <a:p>
            <a:r>
              <a:rPr lang="en-GB" sz="3800" dirty="0" smtClean="0"/>
              <a:t>P2.2 </a:t>
            </a:r>
            <a:r>
              <a:rPr lang="en-GB" sz="3800" dirty="0" smtClean="0"/>
              <a:t>– </a:t>
            </a:r>
            <a:r>
              <a:rPr lang="en-GB" sz="3800" dirty="0" smtClean="0"/>
              <a:t>Sourcing </a:t>
            </a:r>
            <a:r>
              <a:rPr lang="en-GB" sz="3800" dirty="0" smtClean="0"/>
              <a:t>Event </a:t>
            </a:r>
            <a:r>
              <a:rPr lang="en-GB" sz="3800" dirty="0" smtClean="0"/>
              <a:t>Suppliers</a:t>
            </a:r>
            <a:endParaRPr lang="en-GB" sz="3800" b="1" dirty="0" smtClean="0"/>
          </a:p>
        </p:txBody>
      </p:sp>
      <p:sp>
        <p:nvSpPr>
          <p:cNvPr id="2" name="Rectangle 1"/>
          <p:cNvSpPr/>
          <p:nvPr/>
        </p:nvSpPr>
        <p:spPr>
          <a:xfrm>
            <a:off x="179512" y="1052736"/>
            <a:ext cx="6480720" cy="5632311"/>
          </a:xfrm>
          <a:prstGeom prst="rect">
            <a:avLst/>
          </a:prstGeom>
        </p:spPr>
        <p:txBody>
          <a:bodyPr wrap="square" numCol="1" spcCol="72000">
            <a:spAutoFit/>
          </a:bodyPr>
          <a:lstStyle/>
          <a:p>
            <a:pPr marL="285750" indent="-285750">
              <a:buClr>
                <a:srgbClr val="0070C0"/>
              </a:buClr>
              <a:buSzPct val="68000"/>
              <a:buFont typeface="Arial" panose="020B0604020202020204" pitchFamily="34" charset="0"/>
              <a:buChar char="►"/>
            </a:pPr>
            <a:r>
              <a:rPr lang="en-US" dirty="0" smtClean="0"/>
              <a:t>For P2.2 you need to explain the different type of sourced suppliers and for your event, demonstrate using these methods for finding potential suppliers. </a:t>
            </a:r>
            <a:endParaRPr lang="en-US" dirty="0"/>
          </a:p>
          <a:p>
            <a:pPr marL="285750" indent="-285750">
              <a:buFont typeface="Wingdings" panose="05000000000000000000" pitchFamily="2" charset="2"/>
              <a:buChar char="§"/>
            </a:pPr>
            <a:r>
              <a:rPr lang="en-GB" dirty="0" smtClean="0"/>
              <a:t>types </a:t>
            </a:r>
            <a:r>
              <a:rPr lang="en-GB" dirty="0"/>
              <a:t>of sources i.e. </a:t>
            </a:r>
          </a:p>
          <a:p>
            <a:pPr marL="627063" lvl="1" indent="-285750">
              <a:buFont typeface="Courier New" panose="02070309020205020404" pitchFamily="49" charset="0"/>
              <a:buChar char="o"/>
            </a:pPr>
            <a:r>
              <a:rPr lang="en-US" b="1" dirty="0" smtClean="0"/>
              <a:t>Internal </a:t>
            </a:r>
            <a:r>
              <a:rPr lang="en-US" b="1" dirty="0"/>
              <a:t>production </a:t>
            </a:r>
            <a:r>
              <a:rPr lang="en-US" dirty="0"/>
              <a:t>(e.g. internal design and print, photocopying, items left over from past events) </a:t>
            </a:r>
            <a:r>
              <a:rPr lang="en-US" dirty="0" smtClean="0"/>
              <a:t>– For some events like sports days this is a must, producing in-house and using what you have. For my event, invites may be photocopied using school photocopiers, and school printers might be used to print some publicity materials. These are cheaper, quicker to produce and require less permission, but quality may suffer.</a:t>
            </a:r>
            <a:endParaRPr lang="en-US" dirty="0" smtClean="0"/>
          </a:p>
          <a:p>
            <a:pPr marL="627063" lvl="1" indent="-285750">
              <a:buFont typeface="Courier New" panose="02070309020205020404" pitchFamily="49" charset="0"/>
              <a:buChar char="o"/>
            </a:pPr>
            <a:r>
              <a:rPr lang="en-US" b="1" dirty="0" smtClean="0"/>
              <a:t>Business </a:t>
            </a:r>
            <a:r>
              <a:rPr lang="en-US" b="1" dirty="0" smtClean="0"/>
              <a:t>contracts </a:t>
            </a:r>
            <a:r>
              <a:rPr lang="en-US" dirty="0" smtClean="0"/>
              <a:t>(e.g. those suppliers with which the organisation has contracts or agreements) </a:t>
            </a:r>
            <a:r>
              <a:rPr lang="en-US" dirty="0" smtClean="0"/>
              <a:t>– These are very common for businesses, use those used before due to reliability and likelihood of availability. For my event Martletts has been used before for this kind of event so they should have a pre-set expectation and materials.</a:t>
            </a:r>
            <a:endParaRPr lang="en-US" dirty="0" smtClean="0"/>
          </a:p>
        </p:txBody>
      </p:sp>
      <p:pic>
        <p:nvPicPr>
          <p:cNvPr id="2050" name="Picture 2" descr="Image result for school formal invit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660232" y="1052736"/>
            <a:ext cx="2247900" cy="1571626"/>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Image result for event hire business card"/>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a:stretch/>
        </p:blipFill>
        <p:spPr bwMode="auto">
          <a:xfrm>
            <a:off x="6660232" y="2780928"/>
            <a:ext cx="2245252" cy="1392625"/>
          </a:xfrm>
          <a:prstGeom prst="rect">
            <a:avLst/>
          </a:prstGeom>
          <a:noFill/>
          <a:extLst>
            <a:ext uri="{909E8E84-426E-40DD-AFC4-6F175D3DCCD1}">
              <a14:hiddenFill xmlns:a14="http://schemas.microsoft.com/office/drawing/2010/main">
                <a:solidFill>
                  <a:srgbClr val="FFFFFF"/>
                </a:solidFill>
              </a14:hiddenFill>
            </a:ext>
          </a:extLst>
        </p:spPr>
      </p:pic>
      <p:pic>
        <p:nvPicPr>
          <p:cNvPr id="2054" name="Picture 6" descr="Image result for event hire business card"/>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660232" y="4321759"/>
            <a:ext cx="2245252" cy="158937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4312199"/>
      </p:ext>
    </p:extLst>
  </p:cSld>
  <p:clrMapOvr>
    <a:masterClrMapping/>
  </p:clrMapOvr>
  <p:transition advClick="0"/>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0"/>
            <a:ext cx="7704856" cy="620688"/>
          </a:xfrm>
        </p:spPr>
        <p:txBody>
          <a:bodyPr>
            <a:noAutofit/>
          </a:bodyPr>
          <a:lstStyle/>
          <a:p>
            <a:r>
              <a:rPr lang="en-GB" sz="3800" dirty="0" smtClean="0"/>
              <a:t>P2.2 </a:t>
            </a:r>
            <a:r>
              <a:rPr lang="en-GB" sz="3800" dirty="0" smtClean="0"/>
              <a:t>– </a:t>
            </a:r>
            <a:r>
              <a:rPr lang="en-GB" sz="3800" dirty="0" smtClean="0"/>
              <a:t>Sourcing </a:t>
            </a:r>
            <a:r>
              <a:rPr lang="en-GB" sz="3800" dirty="0" smtClean="0"/>
              <a:t>Event </a:t>
            </a:r>
            <a:r>
              <a:rPr lang="en-GB" sz="3800" dirty="0" smtClean="0"/>
              <a:t>Suppliers</a:t>
            </a:r>
            <a:endParaRPr lang="en-GB" sz="3800" b="1" dirty="0" smtClean="0"/>
          </a:p>
        </p:txBody>
      </p:sp>
      <p:sp>
        <p:nvSpPr>
          <p:cNvPr id="2" name="Rectangle 1"/>
          <p:cNvSpPr/>
          <p:nvPr/>
        </p:nvSpPr>
        <p:spPr>
          <a:xfrm>
            <a:off x="179512" y="1052736"/>
            <a:ext cx="7056784" cy="5724644"/>
          </a:xfrm>
          <a:prstGeom prst="rect">
            <a:avLst/>
          </a:prstGeom>
        </p:spPr>
        <p:txBody>
          <a:bodyPr wrap="square" numCol="1" spcCol="72000">
            <a:spAutoFit/>
          </a:bodyPr>
          <a:lstStyle/>
          <a:p>
            <a:pPr marL="627063" lvl="1" indent="-285750">
              <a:buFont typeface="Courier New" panose="02070309020205020404" pitchFamily="49" charset="0"/>
              <a:buChar char="o"/>
            </a:pPr>
            <a:r>
              <a:rPr lang="en-US" sz="1830" b="1" dirty="0" smtClean="0"/>
              <a:t>Recommendation </a:t>
            </a:r>
            <a:r>
              <a:rPr lang="en-US" sz="1830" dirty="0"/>
              <a:t>(e.g. colleagues who have organised events in the past, venue contacts, online ratings from social media) </a:t>
            </a:r>
            <a:r>
              <a:rPr lang="en-US" sz="1830" dirty="0" smtClean="0"/>
              <a:t>– In smaller events like parties, word of mouth and recommendations can have a big impact on which suppliers are used. For my event, previous students may have a better opinion on location and caterers and could be asked to contribute opinions.</a:t>
            </a:r>
            <a:endParaRPr lang="en-US" sz="1830" dirty="0"/>
          </a:p>
          <a:p>
            <a:pPr marL="627063" lvl="1" indent="-285750">
              <a:buFont typeface="Courier New" panose="02070309020205020404" pitchFamily="49" charset="0"/>
              <a:buChar char="o"/>
            </a:pPr>
            <a:r>
              <a:rPr lang="en-US" sz="1830" b="1" dirty="0" smtClean="0"/>
              <a:t>External </a:t>
            </a:r>
            <a:r>
              <a:rPr lang="en-US" sz="1830" b="1" dirty="0"/>
              <a:t>marketing sources </a:t>
            </a:r>
            <a:r>
              <a:rPr lang="en-US" sz="1830" dirty="0"/>
              <a:t>(e.g. the Internet, social media sites, directories (e.g. telephone, business</a:t>
            </a:r>
            <a:r>
              <a:rPr lang="en-US" sz="1830" dirty="0" smtClean="0"/>
              <a:t>) – Mediums such as the internet are useful, but not always trust-worthy, social media Is fast but unreliable, directories are more common but not tried and tested. Sources as these are easily accessible.</a:t>
            </a:r>
            <a:endParaRPr lang="en-US" sz="1830" dirty="0"/>
          </a:p>
          <a:p>
            <a:pPr marL="627063" lvl="1" indent="-285750">
              <a:buFont typeface="Courier New" panose="02070309020205020404" pitchFamily="49" charset="0"/>
              <a:buChar char="o"/>
            </a:pPr>
            <a:r>
              <a:rPr lang="en-GB" sz="1830" b="1" dirty="0" smtClean="0"/>
              <a:t>Advertisements</a:t>
            </a:r>
            <a:r>
              <a:rPr lang="en-GB" sz="1830" dirty="0" smtClean="0"/>
              <a:t> – This will find suppliers but can be unreliable as not tested, quotes can be negotiated. High street shops can also be used, they may not be tested but they are easier to return with issues to.</a:t>
            </a:r>
          </a:p>
          <a:p>
            <a:pPr marL="0" lvl="1"/>
            <a:r>
              <a:rPr lang="en-GB" sz="1830" b="1" dirty="0" smtClean="0">
                <a:solidFill>
                  <a:srgbClr val="FF0000"/>
                </a:solidFill>
              </a:rPr>
              <a:t>P2.2 </a:t>
            </a:r>
            <a:r>
              <a:rPr lang="en-GB" sz="1830" b="1" dirty="0">
                <a:solidFill>
                  <a:srgbClr val="FF0000"/>
                </a:solidFill>
              </a:rPr>
              <a:t>– Task </a:t>
            </a:r>
            <a:r>
              <a:rPr lang="en-GB" sz="1830" b="1" dirty="0" smtClean="0">
                <a:solidFill>
                  <a:srgbClr val="FF0000"/>
                </a:solidFill>
              </a:rPr>
              <a:t>02 </a:t>
            </a:r>
            <a:r>
              <a:rPr lang="en-GB" sz="1830" b="1" dirty="0">
                <a:solidFill>
                  <a:srgbClr val="FF0000"/>
                </a:solidFill>
              </a:rPr>
              <a:t>– </a:t>
            </a:r>
            <a:r>
              <a:rPr lang="en-GB" sz="1830" dirty="0">
                <a:solidFill>
                  <a:srgbClr val="FF0000"/>
                </a:solidFill>
              </a:rPr>
              <a:t>Explain </a:t>
            </a:r>
            <a:r>
              <a:rPr lang="en-GB" sz="1830" dirty="0" smtClean="0">
                <a:solidFill>
                  <a:srgbClr val="FF0000"/>
                </a:solidFill>
              </a:rPr>
              <a:t>and demonstrate the different types of event supplier sources, and explain the benefits and disadvantages of these types of sources for your event.</a:t>
            </a:r>
            <a:endParaRPr lang="en-GB" sz="1830" dirty="0">
              <a:solidFill>
                <a:srgbClr val="FF0000"/>
              </a:solidFill>
            </a:endParaRPr>
          </a:p>
        </p:txBody>
      </p:sp>
      <p:pic>
        <p:nvPicPr>
          <p:cNvPr id="3076" name="Picture 4" descr="Image result for social media event marketing"/>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a:stretch/>
        </p:blipFill>
        <p:spPr bwMode="auto">
          <a:xfrm>
            <a:off x="7236296" y="1066112"/>
            <a:ext cx="1656185" cy="1260271"/>
          </a:xfrm>
          <a:prstGeom prst="rect">
            <a:avLst/>
          </a:prstGeom>
          <a:noFill/>
          <a:extLst>
            <a:ext uri="{909E8E84-426E-40DD-AFC4-6F175D3DCCD1}">
              <a14:hiddenFill xmlns:a14="http://schemas.microsoft.com/office/drawing/2010/main">
                <a:solidFill>
                  <a:srgbClr val="FFFFFF"/>
                </a:solidFill>
              </a14:hiddenFill>
            </a:ext>
          </a:extLst>
        </p:spPr>
      </p:pic>
      <p:pic>
        <p:nvPicPr>
          <p:cNvPr id="3078" name="Picture 6" descr="Image result for school event advertisi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236295" y="2420888"/>
            <a:ext cx="1656185" cy="2237278"/>
          </a:xfrm>
          <a:prstGeom prst="rect">
            <a:avLst/>
          </a:prstGeom>
          <a:noFill/>
          <a:extLst>
            <a:ext uri="{909E8E84-426E-40DD-AFC4-6F175D3DCCD1}">
              <a14:hiddenFill xmlns:a14="http://schemas.microsoft.com/office/drawing/2010/main">
                <a:solidFill>
                  <a:srgbClr val="FFFFFF"/>
                </a:solidFill>
              </a14:hiddenFill>
            </a:ext>
          </a:extLst>
        </p:spPr>
      </p:pic>
      <p:pic>
        <p:nvPicPr>
          <p:cNvPr id="3080" name="Picture 8" descr="Image result for event review"/>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a:stretch/>
        </p:blipFill>
        <p:spPr bwMode="auto">
          <a:xfrm>
            <a:off x="7236295" y="4886050"/>
            <a:ext cx="1656185" cy="106323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51937546"/>
      </p:ext>
    </p:extLst>
  </p:cSld>
  <p:clrMapOvr>
    <a:masterClrMapping/>
  </p:clrMapOvr>
  <p:transition advClick="0"/>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0"/>
            <a:ext cx="7704856" cy="620688"/>
          </a:xfrm>
        </p:spPr>
        <p:txBody>
          <a:bodyPr>
            <a:noAutofit/>
          </a:bodyPr>
          <a:lstStyle/>
          <a:p>
            <a:r>
              <a:rPr lang="en-GB" sz="3800" dirty="0" smtClean="0"/>
              <a:t>P2.3 </a:t>
            </a:r>
            <a:r>
              <a:rPr lang="en-GB" sz="3800" dirty="0" smtClean="0"/>
              <a:t>– </a:t>
            </a:r>
            <a:r>
              <a:rPr lang="en-GB" sz="3800" dirty="0" smtClean="0"/>
              <a:t>Sourcing Choice Objectives</a:t>
            </a:r>
            <a:endParaRPr lang="en-GB" sz="3800" b="1" dirty="0" smtClean="0"/>
          </a:p>
        </p:txBody>
      </p:sp>
      <p:sp>
        <p:nvSpPr>
          <p:cNvPr id="2" name="Rectangle 1"/>
          <p:cNvSpPr/>
          <p:nvPr/>
        </p:nvSpPr>
        <p:spPr>
          <a:xfrm>
            <a:off x="179512" y="1052736"/>
            <a:ext cx="6408712" cy="5755422"/>
          </a:xfrm>
          <a:prstGeom prst="rect">
            <a:avLst/>
          </a:prstGeom>
        </p:spPr>
        <p:txBody>
          <a:bodyPr wrap="square" numCol="1" spcCol="72000">
            <a:spAutoFit/>
          </a:bodyPr>
          <a:lstStyle/>
          <a:p>
            <a:pPr marL="285750" indent="-285750">
              <a:buClr>
                <a:srgbClr val="0070C0"/>
              </a:buClr>
              <a:buSzPct val="68000"/>
              <a:buFont typeface="Arial" panose="020B0604020202020204" pitchFamily="34" charset="0"/>
              <a:buChar char="►"/>
            </a:pPr>
            <a:r>
              <a:rPr lang="en-US" sz="1600" dirty="0" smtClean="0"/>
              <a:t>For P2.3 you need to explain the different objectives you may have in choosing different suppliers and the sources of these suppliers. Objectives </a:t>
            </a:r>
            <a:r>
              <a:rPr lang="en-US" sz="1600" dirty="0"/>
              <a:t>when selecting and working with suppliers of resources for an event </a:t>
            </a:r>
            <a:r>
              <a:rPr lang="en-US" sz="1600" dirty="0" smtClean="0"/>
              <a:t>include:</a:t>
            </a:r>
            <a:endParaRPr lang="en-US" sz="1600" dirty="0"/>
          </a:p>
          <a:p>
            <a:pPr marL="622300" lvl="1" indent="-285750">
              <a:buFont typeface="Wingdings" panose="05000000000000000000" pitchFamily="2" charset="2"/>
              <a:buChar char="§"/>
            </a:pPr>
            <a:r>
              <a:rPr lang="en-GB" sz="1600" b="1" dirty="0" smtClean="0"/>
              <a:t>Reliability</a:t>
            </a:r>
            <a:r>
              <a:rPr lang="en-GB" sz="1600" dirty="0" smtClean="0"/>
              <a:t> – Have they been used in the past, what do customers say about them, what are their returns policies, are they local and therefor reachable, do they have a reputation.</a:t>
            </a:r>
            <a:endParaRPr lang="en-GB" sz="1600" dirty="0"/>
          </a:p>
          <a:p>
            <a:pPr marL="622300" lvl="1" indent="-285750">
              <a:buFont typeface="Wingdings" panose="05000000000000000000" pitchFamily="2" charset="2"/>
              <a:buChar char="§"/>
            </a:pPr>
            <a:r>
              <a:rPr lang="en-GB" sz="1600" b="1" dirty="0" smtClean="0"/>
              <a:t>Value </a:t>
            </a:r>
            <a:r>
              <a:rPr lang="en-GB" sz="1600" b="1" dirty="0"/>
              <a:t>for money </a:t>
            </a:r>
            <a:r>
              <a:rPr lang="en-GB" sz="1600" dirty="0" smtClean="0"/>
              <a:t>– What are their costings like compared to other companies, if online does this mean a reduction in comparison, does cost equal value in these circumstances, does their quote include tax, surcharges, delivery etc.</a:t>
            </a:r>
            <a:endParaRPr lang="en-GB" sz="1600" dirty="0"/>
          </a:p>
          <a:p>
            <a:pPr marL="622300" lvl="1" indent="-285750">
              <a:buFont typeface="Wingdings" panose="05000000000000000000" pitchFamily="2" charset="2"/>
              <a:buChar char="§"/>
            </a:pPr>
            <a:r>
              <a:rPr lang="en-GB" sz="1600" b="1" dirty="0" smtClean="0"/>
              <a:t>Quality</a:t>
            </a:r>
            <a:r>
              <a:rPr lang="en-GB" sz="1600" dirty="0" smtClean="0"/>
              <a:t> – What do you know about them, have you checked their quality. If they are online, what are the customer reviews like, do they have a LinkedIn, do they sell branded or unbranded versions of their products.</a:t>
            </a:r>
            <a:endParaRPr lang="en-GB" sz="1600" dirty="0"/>
          </a:p>
          <a:p>
            <a:pPr marL="622300" lvl="1" indent="-285750">
              <a:buFont typeface="Wingdings" panose="05000000000000000000" pitchFamily="2" charset="2"/>
              <a:buChar char="§"/>
            </a:pPr>
            <a:r>
              <a:rPr lang="en-US" sz="1600" b="1" dirty="0" smtClean="0"/>
              <a:t>Customer </a:t>
            </a:r>
            <a:r>
              <a:rPr lang="en-US" sz="1600" b="1" dirty="0"/>
              <a:t>service </a:t>
            </a:r>
            <a:r>
              <a:rPr lang="en-US" sz="1600" dirty="0"/>
              <a:t>(e.g. easy to work </a:t>
            </a:r>
            <a:r>
              <a:rPr lang="en-US" sz="1600" dirty="0" smtClean="0"/>
              <a:t>with</a:t>
            </a:r>
            <a:r>
              <a:rPr lang="en-US" sz="1600" dirty="0"/>
              <a:t>) – Are they easy to talk to, keen to serve the event, giving </a:t>
            </a:r>
            <a:r>
              <a:rPr lang="en-US" sz="1600" dirty="0" smtClean="0"/>
              <a:t>demands (music, band, DJ) or are they simply saying yes. Do they have ideas </a:t>
            </a:r>
            <a:r>
              <a:rPr lang="en-US" sz="1600" dirty="0"/>
              <a:t>on what to buy and how to set up things, have they made </a:t>
            </a:r>
            <a:r>
              <a:rPr lang="en-US" sz="1600" dirty="0" smtClean="0"/>
              <a:t>you feel at ease or let you assume that’s it.</a:t>
            </a:r>
          </a:p>
          <a:p>
            <a:r>
              <a:rPr lang="en-US" sz="1600" b="1" dirty="0" smtClean="0">
                <a:solidFill>
                  <a:srgbClr val="FF0000"/>
                </a:solidFill>
              </a:rPr>
              <a:t>P2.3 – Task 03 – </a:t>
            </a:r>
            <a:r>
              <a:rPr lang="en-US" sz="1600" dirty="0" smtClean="0">
                <a:solidFill>
                  <a:srgbClr val="FF0000"/>
                </a:solidFill>
              </a:rPr>
              <a:t>Discuss with evidence of the suppliers chosen and those rejected, the different kinds of objectives and why knowledge of the suppliers can have an influence on the outcome of an event.</a:t>
            </a:r>
            <a:endParaRPr lang="en-GB" sz="1600" dirty="0">
              <a:solidFill>
                <a:srgbClr val="FF0000"/>
              </a:solidFill>
            </a:endParaRPr>
          </a:p>
        </p:txBody>
      </p:sp>
      <p:pic>
        <p:nvPicPr>
          <p:cNvPr id="4098" name="Picture 2" descr="Image result for event planner review"/>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a:stretch/>
        </p:blipFill>
        <p:spPr bwMode="auto">
          <a:xfrm>
            <a:off x="6588224" y="1052736"/>
            <a:ext cx="2308536" cy="2736304"/>
          </a:xfrm>
          <a:prstGeom prst="rect">
            <a:avLst/>
          </a:prstGeom>
          <a:noFill/>
          <a:extLst>
            <a:ext uri="{909E8E84-426E-40DD-AFC4-6F175D3DCCD1}">
              <a14:hiddenFill xmlns:a14="http://schemas.microsoft.com/office/drawing/2010/main">
                <a:solidFill>
                  <a:srgbClr val="FFFFFF"/>
                </a:solidFill>
              </a14:hiddenFill>
            </a:ext>
          </a:extLst>
        </p:spPr>
      </p:pic>
      <p:pic>
        <p:nvPicPr>
          <p:cNvPr id="4100" name="Picture 4" descr="Image result for shop customer service"/>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588225" y="4005064"/>
            <a:ext cx="2308536" cy="1539791"/>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2"/>
          <p:cNvPicPr>
            <a:picLocks noChangeAspect="1"/>
          </p:cNvPicPr>
          <p:nvPr/>
        </p:nvPicPr>
        <p:blipFill rotWithShape="1">
          <a:blip r:embed="rId5" cstate="print">
            <a:extLst>
              <a:ext uri="{28A0092B-C50C-407E-A947-70E740481C1C}">
                <a14:useLocalDpi xmlns:a14="http://schemas.microsoft.com/office/drawing/2010/main" val="0"/>
              </a:ext>
            </a:extLst>
          </a:blip>
          <a:srcRect/>
          <a:stretch/>
        </p:blipFill>
        <p:spPr>
          <a:xfrm>
            <a:off x="6588224" y="5709172"/>
            <a:ext cx="2308536" cy="960188"/>
          </a:xfrm>
          <a:prstGeom prst="rect">
            <a:avLst/>
          </a:prstGeom>
        </p:spPr>
      </p:pic>
    </p:spTree>
    <p:extLst>
      <p:ext uri="{BB962C8B-B14F-4D97-AF65-F5344CB8AC3E}">
        <p14:creationId xmlns:p14="http://schemas.microsoft.com/office/powerpoint/2010/main" val="3337702467"/>
      </p:ext>
    </p:extLst>
  </p:cSld>
  <p:clrMapOvr>
    <a:masterClrMapping/>
  </p:clrMapOvr>
  <p:transition advClick="0"/>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MMPROD_NEXTUNIQUEID" val="10010"/>
  <p:tag name="MMPROD_UIDATA" val="&lt;database version=&quot;7.0&quot;&gt;&lt;object type=&quot;1&quot; unique_id=&quot;10001&quot;&gt;&lt;object type=&quot;2&quot; unique_id=&quot;10045&quot;&gt;&lt;object type=&quot;3&quot; unique_id=&quot;10046&quot;&gt;&lt;property id=&quot;20148&quot; value=&quot;5&quot;/&gt;&lt;property id=&quot;20300&quot; value=&quot;Slide 1 - &amp;quot;Welcome&amp;quot;&quot;/&gt;&lt;property id=&quot;20307&quot; value=&quot;256&quot;/&gt;&lt;/object&gt;&lt;object type=&quot;3&quot; unique_id=&quot;10047&quot;&gt;&lt;property id=&quot;20148&quot; value=&quot;5&quot;/&gt;&lt;property id=&quot;20300&quot; value=&quot;Slide 2 - &amp;quot;Assignment Scenario&amp;quot;&quot;/&gt;&lt;property id=&quot;20307&quot; value=&quot;258&quot;/&gt;&lt;/object&gt;&lt;object type=&quot;3&quot; unique_id=&quot;10048&quot;&gt;&lt;property id=&quot;20148&quot; value=&quot;5&quot;/&gt;&lt;property id=&quot;20300&quot; value=&quot;Slide 3 - &amp;quot;Excel Sales Scenario&amp;quot;&quot;/&gt;&lt;property id=&quot;20307&quot; value=&quot;286&quot;/&gt;&lt;/object&gt;&lt;object type=&quot;3&quot; unique_id=&quot;10049&quot;&gt;&lt;property id=&quot;20148&quot; value=&quot;5&quot;/&gt;&lt;property id=&quot;20300&quot; value=&quot;Slide 4 - &amp;quot;Task 1 – Excel Sales Spreadsheet&amp;quot;&quot;/&gt;&lt;property id=&quot;20307&quot; value=&quot;287&quot;/&gt;&lt;/object&gt;&lt;object type=&quot;3&quot; unique_id=&quot;10050&quot;&gt;&lt;property id=&quot;20148&quot; value=&quot;5&quot;/&gt;&lt;property id=&quot;20300&quot; value=&quot;Slide 5 - &amp;quot;Task 2 – Excel Sales Spreadsheet&amp;quot;&quot;/&gt;&lt;property id=&quot;20307&quot; value=&quot;288&quot;/&gt;&lt;/object&gt;&lt;object type=&quot;3&quot; unique_id=&quot;10051&quot;&gt;&lt;property id=&quot;20148&quot; value=&quot;5&quot;/&gt;&lt;property id=&quot;20300&quot; value=&quot;Slide 6 - &amp;quot;Task 3 – Excel Sales Spreadsheet&amp;quot;&quot;/&gt;&lt;property id=&quot;20307&quot; value=&quot;289&quot;/&gt;&lt;/object&gt;&lt;object type=&quot;3&quot; unique_id=&quot;10052&quot;&gt;&lt;property id=&quot;20148&quot; value=&quot;5&quot;/&gt;&lt;property id=&quot;20300&quot; value=&quot;Slide 7 - &amp;quot;Task 4 – Excel Sales Spreadsheet&amp;quot;&quot;/&gt;&lt;property id=&quot;20307&quot; value=&quot;290&quot;/&gt;&lt;/object&gt;&lt;object type=&quot;3&quot; unique_id=&quot;10053&quot;&gt;&lt;property id=&quot;20148&quot; value=&quot;5&quot;/&gt;&lt;property id=&quot;20300&quot; value=&quot;Slide 8 - &amp;quot;Task 5 – Excel Sales Spreadsheet&amp;quot;&quot;/&gt;&lt;property id=&quot;20307&quot; value=&quot;291&quot;/&gt;&lt;/object&gt;&lt;object type=&quot;3&quot; unique_id=&quot;10054&quot;&gt;&lt;property id=&quot;20148&quot; value=&quot;5&quot;/&gt;&lt;property id=&quot;20300&quot; value=&quot;Slide 9 - &amp;quot;Task 6 – Excel Sales Spreadsheet&amp;quot;&quot;/&gt;&lt;property id=&quot;20307&quot; value=&quot;292&quot;/&gt;&lt;/object&gt;&lt;object type=&quot;3&quot; unique_id=&quot;10055&quot;&gt;&lt;property id=&quot;20148&quot; value=&quot;5&quot;/&gt;&lt;property id=&quot;20300&quot; value=&quot;Slide 10 - &amp;quot;Task 7 – Excel Sales Spreadsheet&amp;quot;&quot;/&gt;&lt;property id=&quot;20307&quot; value=&quot;294&quot;/&gt;&lt;/object&gt;&lt;object type=&quot;3&quot; unique_id=&quot;10056&quot;&gt;&lt;property id=&quot;20148&quot; value=&quot;5&quot;/&gt;&lt;property id=&quot;20300&quot; value=&quot;Slide 11 - &amp;quot;Task 8 – Excel Sales Spreadsheet&amp;quot;&quot;/&gt;&lt;property id=&quot;20307&quot; value=&quot;295&quot;/&gt;&lt;/object&gt;&lt;object type=&quot;3&quot; unique_id=&quot;10057&quot;&gt;&lt;property id=&quot;20148&quot; value=&quot;5&quot;/&gt;&lt;property id=&quot;20300&quot; value=&quot;Slide 12 - &amp;quot;Excel Tutorials – Click to View&amp;quot;&quot;/&gt;&lt;property id=&quot;20307&quot; value=&quot;332&quot;/&gt;&lt;/object&gt;&lt;object type=&quot;3&quot; unique_id=&quot;10058&quot;&gt;&lt;property id=&quot;20148&quot; value=&quot;5&quot;/&gt;&lt;property id=&quot;20300&quot; value=&quot;Slide 13 - &amp;quot;Excel Sales – Assessment (St/Ex/Ad)&amp;quot;&quot;/&gt;&lt;property id=&quot;20307&quot; value=&quot;297&quot;/&gt;&lt;/object&gt;&lt;object type=&quot;3&quot; unique_id=&quot;10059&quot;&gt;&lt;property id=&quot;20148&quot; value=&quot;5&quot;/&gt;&lt;property id=&quot;20300&quot; value=&quot;Slide 14 - &amp;quot;Excel Bookings Scenario&amp;quot;&quot;/&gt;&lt;property id=&quot;20307&quot; value=&quot;299&quot;/&gt;&lt;/object&gt;&lt;object type=&quot;3&quot; unique_id=&quot;10060&quot;&gt;&lt;property id=&quot;20148&quot; value=&quot;5&quot;/&gt;&lt;property id=&quot;20300&quot; value=&quot;Slide 15 - &amp;quot;Task 1 – Excel Bookings Spreadsheet&amp;quot;&quot;/&gt;&lt;property id=&quot;20307&quot; value=&quot;300&quot;/&gt;&lt;/object&gt;&lt;object type=&quot;3&quot; unique_id=&quot;10061&quot;&gt;&lt;property id=&quot;20148&quot; value=&quot;5&quot;/&gt;&lt;property id=&quot;20300&quot; value=&quot;Slide 16 - &amp;quot;Task 2 – Excel Bookings Spreadsheet&amp;quot;&quot;/&gt;&lt;property id=&quot;20307&quot; value=&quot;301&quot;/&gt;&lt;/object&gt;&lt;object type=&quot;3&quot; unique_id=&quot;10062&quot;&gt;&lt;property id=&quot;20148&quot; value=&quot;5&quot;/&gt;&lt;property id=&quot;20300&quot; value=&quot;Slide 17 - &amp;quot;Task 3 – Excel Bookings Spreadsheet&amp;quot;&quot;/&gt;&lt;property id=&quot;20307&quot; value=&quot;302&quot;/&gt;&lt;/object&gt;&lt;object type=&quot;3&quot; unique_id=&quot;10063&quot;&gt;&lt;property id=&quot;20148&quot; value=&quot;5&quot;/&gt;&lt;property id=&quot;20300&quot; value=&quot;Slide 18 - &amp;quot;Task 4 – Excel Bookings Spreadsheet&amp;quot;&quot;/&gt;&lt;property id=&quot;20307&quot; value=&quot;309&quot;/&gt;&lt;/object&gt;&lt;object type=&quot;3&quot; unique_id=&quot;10064&quot;&gt;&lt;property id=&quot;20148&quot; value=&quot;5&quot;/&gt;&lt;property id=&quot;20300&quot; value=&quot;Slide 19 - &amp;quot;Task 5 – Excel Bookings Spreadsheet&amp;quot;&quot;/&gt;&lt;property id=&quot;20307&quot; value=&quot;304&quot;/&gt;&lt;/object&gt;&lt;object type=&quot;3&quot; unique_id=&quot;10065&quot;&gt;&lt;property id=&quot;20148&quot; value=&quot;5&quot;/&gt;&lt;property id=&quot;20300&quot; value=&quot;Slide 20 - &amp;quot;Task 6 – Excel Bookings Spreadsheet&amp;quot;&quot;/&gt;&lt;property id=&quot;20307&quot; value=&quot;305&quot;/&gt;&lt;/object&gt;&lt;object type=&quot;3&quot; unique_id=&quot;10066&quot;&gt;&lt;property id=&quot;20148&quot; value=&quot;5&quot;/&gt;&lt;property id=&quot;20300&quot; value=&quot;Slide 21 - &amp;quot;Task 7 – Excel Bookings Spreadsheet&amp;quot;&quot;/&gt;&lt;property id=&quot;20307&quot; value=&quot;306&quot;/&gt;&lt;/object&gt;&lt;object type=&quot;3&quot; unique_id=&quot;10067&quot;&gt;&lt;property id=&quot;20148&quot; value=&quot;5&quot;/&gt;&lt;property id=&quot;20300&quot; value=&quot;Slide 22 - &amp;quot;Task 8 – Excel Bookings Spreadsheet&amp;quot;&quot;/&gt;&lt;property id=&quot;20307&quot; value=&quot;307&quot;/&gt;&lt;/object&gt;&lt;object type=&quot;3&quot; unique_id=&quot;10068&quot;&gt;&lt;property id=&quot;20148&quot; value=&quot;5&quot;/&gt;&lt;property id=&quot;20300&quot; value=&quot;Slide 23 - &amp;quot;Excel Tutorials – Click to View&amp;quot;&quot;/&gt;&lt;property id=&quot;20307&quot; value=&quot;334&quot;/&gt;&lt;/object&gt;&lt;object type=&quot;3&quot; unique_id=&quot;10069&quot;&gt;&lt;property id=&quot;20148&quot; value=&quot;5&quot;/&gt;&lt;property id=&quot;20300&quot; value=&quot;Slide 24 - &amp;quot;Excel Bookings – Assessment (St/Ex/Ad)&amp;quot;&quot;/&gt;&lt;property id=&quot;20307&quot; value=&quot;308&quot;/&gt;&lt;/object&gt;&lt;object type=&quot;3&quot; unique_id=&quot;10070&quot;&gt;&lt;property id=&quot;20148&quot; value=&quot;5&quot;/&gt;&lt;property id=&quot;20300&quot; value=&quot;Slide 25 - &amp;quot;Graphics Scenario&amp;quot;&quot;/&gt;&lt;property id=&quot;20307&quot; value=&quot;310&quot;/&gt;&lt;/object&gt;&lt;object type=&quot;3&quot; unique_id=&quot;10071&quot;&gt;&lt;property id=&quot;20148&quot; value=&quot;5&quot;/&gt;&lt;property id=&quot;20300&quot; value=&quot;Slide 26 - &amp;quot;Task 1 – Bitmap Montage&amp;quot;&quot;/&gt;&lt;property id=&quot;20307&quot; value=&quot;311&quot;/&gt;&lt;/object&gt;&lt;object type=&quot;3&quot; unique_id=&quot;10072&quot;&gt;&lt;property id=&quot;20148&quot; value=&quot;5&quot;/&gt;&lt;property id=&quot;20300&quot; value=&quot;Slide 27 - &amp;quot;Task 2 – Bitmap Montage&amp;quot;&quot;/&gt;&lt;property id=&quot;20307&quot; value=&quot;312&quot;/&gt;&lt;/object&gt;&lt;object type=&quot;3&quot; unique_id=&quot;10073&quot;&gt;&lt;property id=&quot;20148&quot; value=&quot;5&quot;/&gt;&lt;property id=&quot;20300&quot; value=&quot;Slide 28 - &amp;quot;Task 3 – Bitmap Montage&amp;quot;&quot;/&gt;&lt;property id=&quot;20307&quot; value=&quot;313&quot;/&gt;&lt;/object&gt;&lt;object type=&quot;3&quot; unique_id=&quot;10074&quot;&gt;&lt;property id=&quot;20148&quot; value=&quot;5&quot;/&gt;&lt;property id=&quot;20300&quot; value=&quot;Slide 29 - &amp;quot;Task 4 – Bitmap Montage&amp;quot;&quot;/&gt;&lt;property id=&quot;20307&quot; value=&quot;314&quot;/&gt;&lt;/object&gt;&lt;object type=&quot;3&quot; unique_id=&quot;10075&quot;&gt;&lt;property id=&quot;20148&quot; value=&quot;5&quot;/&gt;&lt;property id=&quot;20300&quot; value=&quot;Slide 30 - &amp;quot;Task 5 – Vector Map&amp;quot;&quot;/&gt;&lt;property id=&quot;20307&quot; value=&quot;315&quot;/&gt;&lt;/object&gt;&lt;object type=&quot;3&quot; unique_id=&quot;10076&quot;&gt;&lt;property id=&quot;20148&quot; value=&quot;5&quot;/&gt;&lt;property id=&quot;20300&quot; value=&quot;Slide 31 - &amp;quot;Task 6 – Vector Map&amp;quot;&quot;/&gt;&lt;property id=&quot;20307&quot; value=&quot;316&quot;/&gt;&lt;/object&gt;&lt;object type=&quot;3&quot; unique_id=&quot;10077&quot;&gt;&lt;property id=&quot;20148&quot; value=&quot;5&quot;/&gt;&lt;property id=&quot;20300&quot; value=&quot;Slide 32 - &amp;quot;Task 7 – Vector Map&amp;quot;&quot;/&gt;&lt;property id=&quot;20307&quot; value=&quot;317&quot;/&gt;&lt;/object&gt;&lt;object type=&quot;3&quot; unique_id=&quot;10078&quot;&gt;&lt;property id=&quot;20148&quot; value=&quot;5&quot;/&gt;&lt;property id=&quot;20300&quot; value=&quot;Slide 33 - &amp;quot;Task 8 – Graphics&amp;quot;&quot;/&gt;&lt;property id=&quot;20307&quot; value=&quot;318&quot;/&gt;&lt;/object&gt;&lt;object type=&quot;3&quot; unique_id=&quot;10079&quot;&gt;&lt;property id=&quot;20148&quot; value=&quot;5&quot;/&gt;&lt;property id=&quot;20300&quot; value=&quot;Slide 34 - &amp;quot;Task 9 – Graphics&amp;quot;&quot;/&gt;&lt;property id=&quot;20307&quot; value=&quot;321&quot;/&gt;&lt;/object&gt;&lt;object type=&quot;3&quot; unique_id=&quot;10080&quot;&gt;&lt;property id=&quot;20148&quot; value=&quot;5&quot;/&gt;&lt;property id=&quot;20300&quot; value=&quot;Slide 35 - &amp;quot;Graphics – Assessment (St/Ex/Ad)&amp;quot;&quot;/&gt;&lt;property id=&quot;20307&quot; value=&quot;319&quot;/&gt;&lt;/object&gt;&lt;object type=&quot;3&quot; unique_id=&quot;10081&quot;&gt;&lt;property id=&quot;20148&quot; value=&quot;5&quot;/&gt;&lt;property id=&quot;20300&quot; value=&quot;Slide 36 - &amp;quot;E-Safety Scenario&amp;quot;&quot;/&gt;&lt;property id=&quot;20307&quot; value=&quot;322&quot;/&gt;&lt;/object&gt;&lt;object type=&quot;3&quot; unique_id=&quot;10082&quot;&gt;&lt;property id=&quot;20148&quot; value=&quot;5&quot;/&gt;&lt;property id=&quot;20300&quot; value=&quot;Slide 37 - &amp;quot;Task 1 – E-Safety&amp;quot;&quot;/&gt;&lt;property id=&quot;20307&quot; value=&quot;323&quot;/&gt;&lt;/object&gt;&lt;object type=&quot;3&quot; unique_id=&quot;10083&quot;&gt;&lt;property id=&quot;20148&quot; value=&quot;5&quot;/&gt;&lt;property id=&quot;20300&quot; value=&quot;Slide 38 - &amp;quot;Task 2 – E-Safety&amp;quot;&quot;/&gt;&lt;property id=&quot;20307&quot; value=&quot;324&quot;/&gt;&lt;/object&gt;&lt;object type=&quot;3&quot; unique_id=&quot;10084&quot;&gt;&lt;property id=&quot;20148&quot; value=&quot;5&quot;/&gt;&lt;property id=&quot;20300&quot; value=&quot;Slide 39 - &amp;quot;Task 3 – E-Safety&amp;quot;&quot;/&gt;&lt;property id=&quot;20307&quot; value=&quot;325&quot;/&gt;&lt;/object&gt;&lt;object type=&quot;3&quot; unique_id=&quot;10085&quot;&gt;&lt;property id=&quot;20148&quot; value=&quot;5&quot;/&gt;&lt;property id=&quot;20300&quot; value=&quot;Slide 40 - &amp;quot;Task 4 – E-Safety&amp;quot;&quot;/&gt;&lt;property id=&quot;20307&quot; value=&quot;326&quot;/&gt;&lt;/object&gt;&lt;object type=&quot;3&quot; unique_id=&quot;10086&quot;&gt;&lt;property id=&quot;20148&quot; value=&quot;5&quot;/&gt;&lt;property id=&quot;20300&quot; value=&quot;Slide 41 - &amp;quot;Task 5 – E-Safety&amp;quot;&quot;/&gt;&lt;property id=&quot;20307&quot; value=&quot;327&quot;/&gt;&lt;/object&gt;&lt;object type=&quot;3&quot; unique_id=&quot;10087&quot;&gt;&lt;property id=&quot;20148&quot; value=&quot;5&quot;/&gt;&lt;property id=&quot;20300&quot; value=&quot;Slide 42 - &amp;quot;Task 6 – E-Safety&amp;quot;&quot;/&gt;&lt;property id=&quot;20307&quot; value=&quot;328&quot;/&gt;&lt;/object&gt;&lt;object type=&quot;3&quot; unique_id=&quot;10088&quot;&gt;&lt;property id=&quot;20148&quot; value=&quot;5&quot;/&gt;&lt;property id=&quot;20300&quot; value=&quot;Slide 43 - &amp;quot;Task 7 – E-Safety&amp;quot;&quot;/&gt;&lt;property id=&quot;20307&quot; value=&quot;329&quot;/&gt;&lt;/object&gt;&lt;object type=&quot;3&quot; unique_id=&quot;10089&quot;&gt;&lt;property id=&quot;20148&quot; value=&quot;5&quot;/&gt;&lt;property id=&quot;20300&quot; value=&quot;Slide 44 - &amp;quot;E-Safety – Assessment (St/Ex/Ad)&amp;quot;&quot;/&gt;&lt;property id=&quot;20307&quot; value=&quot;331&quot;/&gt;&lt;/object&gt;&lt;/object&gt;&lt;object type=&quot;8&quot; unique_id=&quot;10135&quot;&gt;&lt;/object&gt;&lt;/object&gt;&lt;/database&gt;"/>
  <p:tag name="SECTOMILLISECCONVERTED" val="1"/>
  <p:tag name="ISPRING_RESOURCE_PATHS_HASH_2" val="08f788787bcb7a4d543d064184e3ed8f8a1ad1a"/>
  <p:tag name="ISPRING_PRESENTATION_TITLE" val="Unit 1 - LO1 - Cambridge Technicals"/>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nderoth">
  <a:themeElements>
    <a:clrScheme name="Custom 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1A0AEC"/>
      </a:hlink>
      <a:folHlink>
        <a:srgbClr val="800080"/>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6303C8A099435F469B82EC500073A18D" ma:contentTypeVersion="0" ma:contentTypeDescription="Create a new document." ma:contentTypeScope="" ma:versionID="db11316f7499926a5aef36baba7827a0">
  <xsd:schema xmlns:xsd="http://www.w3.org/2001/XMLSchema" xmlns:p="http://schemas.microsoft.com/office/2006/metadata/properties" targetNamespace="http://schemas.microsoft.com/office/2006/metadata/properties" ma:root="true" ma:fieldsID="4aeb20c0e3442673af7ee10786458764">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76DD945F-B7B0-4691-A0D0-E2EAD6DA23B3}">
  <ds:schemaRefs>
    <ds:schemaRef ds:uri="http://www.w3.org/XML/1998/namespace"/>
    <ds:schemaRef ds:uri="http://purl.org/dc/terms/"/>
    <ds:schemaRef ds:uri="http://schemas.microsoft.com/office/2006/documentManagement/types"/>
    <ds:schemaRef ds:uri="http://schemas.microsoft.com/office/2006/metadata/properties"/>
    <ds:schemaRef ds:uri="http://purl.org/dc/elements/1.1/"/>
    <ds:schemaRef ds:uri="http://schemas.openxmlformats.org/package/2006/metadata/core-properties"/>
    <ds:schemaRef ds:uri="http://purl.org/dc/dcmitype/"/>
  </ds:schemaRefs>
</ds:datastoreItem>
</file>

<file path=customXml/itemProps2.xml><?xml version="1.0" encoding="utf-8"?>
<ds:datastoreItem xmlns:ds="http://schemas.openxmlformats.org/officeDocument/2006/customXml" ds:itemID="{E16A05FF-1C8D-47AA-A52A-FF79015719B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customXml/itemProps3.xml><?xml version="1.0" encoding="utf-8"?>
<ds:datastoreItem xmlns:ds="http://schemas.openxmlformats.org/officeDocument/2006/customXml" ds:itemID="{E5A8F797-114D-47DC-A43E-E9D7D8871891}">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Enderoth</Template>
  <TotalTime>73933</TotalTime>
  <Words>2841</Words>
  <Application>Microsoft Office PowerPoint</Application>
  <PresentationFormat>On-screen Show (4:3)</PresentationFormat>
  <Paragraphs>173</Paragraphs>
  <Slides>13</Slides>
  <Notes>13</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13</vt:i4>
      </vt:variant>
    </vt:vector>
  </HeadingPairs>
  <TitlesOfParts>
    <vt:vector size="22" baseType="lpstr">
      <vt:lpstr>Arial</vt:lpstr>
      <vt:lpstr>Calibri</vt:lpstr>
      <vt:lpstr>Courier New</vt:lpstr>
      <vt:lpstr>Lucida Sans Unicode</vt:lpstr>
      <vt:lpstr>Verdana</vt:lpstr>
      <vt:lpstr>Wingdings</vt:lpstr>
      <vt:lpstr>Wingdings 2</vt:lpstr>
      <vt:lpstr>Wingdings 3</vt:lpstr>
      <vt:lpstr>Enderoth</vt:lpstr>
      <vt:lpstr>PowerPoint Presentation</vt:lpstr>
      <vt:lpstr>Assessment Criteria</vt:lpstr>
      <vt:lpstr>PowerPoint Presentation</vt:lpstr>
      <vt:lpstr>Assignment Scenario</vt:lpstr>
      <vt:lpstr>P2.1 – Source Event Resources</vt:lpstr>
      <vt:lpstr>P2.1 – Finding Source Event Suppliers</vt:lpstr>
      <vt:lpstr>P2.2 – Sourcing Event Suppliers</vt:lpstr>
      <vt:lpstr>P2.2 – Sourcing Event Suppliers</vt:lpstr>
      <vt:lpstr>P2.3 – Sourcing Choice Objectives</vt:lpstr>
      <vt:lpstr>P2.4 – Source Event Material Provision</vt:lpstr>
      <vt:lpstr>M1.1 – Sourcing Alternatives</vt:lpstr>
      <vt:lpstr>D1.1 – Sourcing Alternatives</vt:lpstr>
      <vt:lpstr>LO2 – Assessment Criteria</vt:lpstr>
    </vt:vector>
  </TitlesOfParts>
  <Company>Brooke Weston CTC</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LO1 - Know the common components of computer systems</dc:title>
  <dc:subject>eBusiness</dc:subject>
  <dc:creator>Enderoth</dc:creator>
  <cp:lastModifiedBy>Stephen Rafferty</cp:lastModifiedBy>
  <cp:revision>2041</cp:revision>
  <cp:lastPrinted>2014-01-22T18:25:48Z</cp:lastPrinted>
  <dcterms:created xsi:type="dcterms:W3CDTF">2008-03-12T11:01:44Z</dcterms:created>
  <dcterms:modified xsi:type="dcterms:W3CDTF">2018-07-17T13:34:28Z</dcterms:modified>
  <cp:category>Unit 01</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0x0101006303C8A099435F469B82EC500073A18D</vt:lpwstr>
  </property>
  <property fmtid="{D5CDD505-2E9C-101B-9397-08002B2CF9AE}" pid="3" name="Unit">
    <vt:lpwstr>U1</vt:lpwstr>
  </property>
</Properties>
</file>